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60" r:id="rId4"/>
    <p:sldId id="263" r:id="rId5"/>
    <p:sldId id="261" r:id="rId6"/>
    <p:sldId id="280" r:id="rId7"/>
    <p:sldId id="264" r:id="rId8"/>
    <p:sldId id="271" r:id="rId9"/>
    <p:sldId id="272" r:id="rId10"/>
    <p:sldId id="273" r:id="rId11"/>
    <p:sldId id="274" r:id="rId12"/>
    <p:sldId id="276" r:id="rId13"/>
    <p:sldId id="275" r:id="rId14"/>
    <p:sldId id="262" r:id="rId15"/>
    <p:sldId id="265" r:id="rId16"/>
    <p:sldId id="277" r:id="rId17"/>
    <p:sldId id="279" r:id="rId18"/>
    <p:sldId id="278" r:id="rId19"/>
    <p:sldId id="266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19"/>
    <p:restoredTop sz="94630"/>
  </p:normalViewPr>
  <p:slideViewPr>
    <p:cSldViewPr snapToGrid="0" snapToObjects="1">
      <p:cViewPr varScale="1">
        <p:scale>
          <a:sx n="142" d="100"/>
          <a:sy n="142" d="100"/>
        </p:scale>
        <p:origin x="11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28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34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0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538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82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237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71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03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94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2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511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3C19B-C937-8843-833B-4D04023D9427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73E93-3647-674A-90FF-3ADA5B33A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00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nielJin/medterm2vec" TargetMode="External"/><Relationship Id="rId2" Type="http://schemas.openxmlformats.org/officeDocument/2006/relationships/hyperlink" Target="https://github.com/DannielJin/sequence_analyz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DannielJin/cdm_datasetmaker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166AE84-82B1-8248-AD32-9F71CA63D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58" y="1734480"/>
            <a:ext cx="1854043" cy="2232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CF59EDBD-49D3-334D-A62D-387C844125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0101" y="2108200"/>
            <a:ext cx="598623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3600" b="1" dirty="0">
                <a:solidFill>
                  <a:srgbClr val="21425A"/>
                </a:solidFill>
                <a:latin typeface="Calibri" panose="020F0502020204030204" pitchFamily="34" charset="0"/>
              </a:rPr>
              <a:t>Deep Learning based Medical Sequence Auto-Analyzer </a:t>
            </a: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C9BEB30B-9D3B-104B-A909-1AFCCB9969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398076" y="4121679"/>
            <a:ext cx="789954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en-US" altLang="en-US" sz="1400" b="1" dirty="0" err="1">
                <a:latin typeface="Calibri" panose="020F0502020204030204" pitchFamily="34" charset="0"/>
              </a:rPr>
              <a:t>Sanghyung</a:t>
            </a:r>
            <a:r>
              <a:rPr lang="en-US" altLang="en-US" sz="1400" b="1" dirty="0">
                <a:latin typeface="Calibri" panose="020F0502020204030204" pitchFamily="34" charset="0"/>
              </a:rPr>
              <a:t> </a:t>
            </a:r>
            <a:r>
              <a:rPr lang="en-US" altLang="en-US" sz="1400" b="1" dirty="0" err="1">
                <a:latin typeface="Calibri" panose="020F0502020204030204" pitchFamily="34" charset="0"/>
              </a:rPr>
              <a:t>Jin</a:t>
            </a:r>
            <a:r>
              <a:rPr lang="en-US" altLang="en-US" sz="1400" b="1" dirty="0">
                <a:latin typeface="Calibri" panose="020F0502020204030204" pitchFamily="34" charset="0"/>
              </a:rPr>
              <a:t>, MS</a:t>
            </a:r>
            <a:r>
              <a:rPr lang="en-US" altLang="en-US" sz="1400" b="1" baseline="30000" dirty="0">
                <a:latin typeface="Calibri" panose="020F0502020204030204" pitchFamily="34" charset="0"/>
              </a:rPr>
              <a:t> 1</a:t>
            </a:r>
            <a:r>
              <a:rPr lang="en-US" altLang="en-US" sz="1400" b="1" dirty="0">
                <a:latin typeface="Calibri" panose="020F0502020204030204" pitchFamily="34" charset="0"/>
              </a:rPr>
              <a:t>, </a:t>
            </a:r>
            <a:r>
              <a:rPr lang="en-US" altLang="en-US" sz="1400" b="1" dirty="0" err="1">
                <a:latin typeface="Calibri" panose="020F0502020204030204" pitchFamily="34" charset="0"/>
              </a:rPr>
              <a:t>Yourim</a:t>
            </a:r>
            <a:r>
              <a:rPr lang="en-US" altLang="en-US" sz="1400" b="1" dirty="0">
                <a:latin typeface="Calibri" panose="020F0502020204030204" pitchFamily="34" charset="0"/>
              </a:rPr>
              <a:t> Lee, BS</a:t>
            </a:r>
            <a:r>
              <a:rPr lang="en-US" altLang="en-US" sz="1400" b="1" baseline="30000" dirty="0">
                <a:latin typeface="Calibri" panose="020F0502020204030204" pitchFamily="34" charset="0"/>
              </a:rPr>
              <a:t> 1</a:t>
            </a:r>
            <a:r>
              <a:rPr lang="en-US" altLang="en-US" sz="1400" b="1" dirty="0">
                <a:latin typeface="Calibri" panose="020F0502020204030204" pitchFamily="34" charset="0"/>
              </a:rPr>
              <a:t>, Rae </a:t>
            </a:r>
            <a:r>
              <a:rPr lang="en-US" altLang="en-US" sz="1400" b="1" dirty="0" err="1">
                <a:latin typeface="Calibri" panose="020F0502020204030204" pitchFamily="34" charset="0"/>
              </a:rPr>
              <a:t>Woong</a:t>
            </a:r>
            <a:r>
              <a:rPr lang="en-US" altLang="en-US" sz="1400" b="1" dirty="0">
                <a:latin typeface="Calibri" panose="020F0502020204030204" pitchFamily="34" charset="0"/>
              </a:rPr>
              <a:t> Park, MD, PhD</a:t>
            </a:r>
            <a:r>
              <a:rPr lang="en-US" altLang="en-US" sz="1400" b="1" baseline="30000" dirty="0">
                <a:latin typeface="Calibri" panose="020F0502020204030204" pitchFamily="34" charset="0"/>
              </a:rPr>
              <a:t>1,2 </a:t>
            </a:r>
          </a:p>
          <a:p>
            <a:pPr algn="r"/>
            <a:br>
              <a:rPr lang="en-US" altLang="en-US" sz="1400" b="1" dirty="0">
                <a:latin typeface="Calibri" panose="020F0502020204030204" pitchFamily="34" charset="0"/>
              </a:rPr>
            </a:br>
            <a:r>
              <a:rPr lang="en-US" altLang="en-US" sz="1200" b="1" baseline="30000" dirty="0">
                <a:latin typeface="Calibri" panose="020F0502020204030204" pitchFamily="34" charset="0"/>
              </a:rPr>
              <a:t>1</a:t>
            </a:r>
            <a:r>
              <a:rPr lang="en-US" altLang="en-US" sz="1200" b="1" dirty="0">
                <a:latin typeface="Calibri" panose="020F0502020204030204" pitchFamily="34" charset="0"/>
              </a:rPr>
              <a:t>Department of Biomedical Informatics, </a:t>
            </a:r>
            <a:r>
              <a:rPr lang="en-US" altLang="en-US" sz="1200" b="1" dirty="0" err="1">
                <a:latin typeface="Calibri" panose="020F0502020204030204" pitchFamily="34" charset="0"/>
              </a:rPr>
              <a:t>Ajou</a:t>
            </a:r>
            <a:r>
              <a:rPr lang="en-US" altLang="en-US" sz="1200" b="1" dirty="0">
                <a:latin typeface="Calibri" panose="020F0502020204030204" pitchFamily="34" charset="0"/>
              </a:rPr>
              <a:t> University School of Medicine, Suwon, South Korea; </a:t>
            </a:r>
          </a:p>
          <a:p>
            <a:pPr algn="r"/>
            <a:r>
              <a:rPr lang="en-US" altLang="en-US" sz="1200" b="1" baseline="30000" dirty="0">
                <a:latin typeface="Calibri" panose="020F0502020204030204" pitchFamily="34" charset="0"/>
              </a:rPr>
              <a:t>2</a:t>
            </a:r>
            <a:r>
              <a:rPr lang="en-US" altLang="en-US" sz="1200" b="1" dirty="0">
                <a:latin typeface="Calibri" panose="020F0502020204030204" pitchFamily="34" charset="0"/>
              </a:rPr>
              <a:t>Department of Biomedical Sciences, </a:t>
            </a:r>
            <a:r>
              <a:rPr lang="en-US" altLang="en-US" sz="1200" b="1" dirty="0" err="1">
                <a:latin typeface="Calibri" panose="020F0502020204030204" pitchFamily="34" charset="0"/>
              </a:rPr>
              <a:t>Ajou</a:t>
            </a:r>
            <a:r>
              <a:rPr lang="en-US" altLang="en-US" sz="1200" b="1" dirty="0">
                <a:latin typeface="Calibri" panose="020F0502020204030204" pitchFamily="34" charset="0"/>
              </a:rPr>
              <a:t> University Graduate School of Medicine, Suwon, South Korea</a:t>
            </a:r>
            <a:r>
              <a:rPr lang="en-US" altLang="en-US" sz="1400" b="1" dirty="0">
                <a:latin typeface="Calibri" panose="020F0502020204030204" pitchFamily="34" charset="0"/>
              </a:rPr>
              <a:t> </a:t>
            </a:r>
            <a:endParaRPr lang="en-US" altLang="en-US" sz="1400" dirty="0">
              <a:latin typeface="Calibri" panose="020F0502020204030204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3627D387-0331-B443-9882-19577C1026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69" r="51007" b="48573"/>
          <a:stretch>
            <a:fillRect/>
          </a:stretch>
        </p:blipFill>
        <p:spPr bwMode="auto">
          <a:xfrm>
            <a:off x="7696201" y="3884702"/>
            <a:ext cx="1377224" cy="1428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1459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Sequence analyzer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D201D6-2B30-0A4A-99D2-3FB8ABE6F7AF}"/>
              </a:ext>
            </a:extLst>
          </p:cNvPr>
          <p:cNvSpPr/>
          <p:nvPr/>
        </p:nvSpPr>
        <p:spPr>
          <a:xfrm>
            <a:off x="1921932" y="1799962"/>
            <a:ext cx="2057398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SA_CONFIG.txt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BE58DD-8DA1-DC44-B469-94964E44BAF4}"/>
              </a:ext>
            </a:extLst>
          </p:cNvPr>
          <p:cNvSpPr/>
          <p:nvPr/>
        </p:nvSpPr>
        <p:spPr>
          <a:xfrm>
            <a:off x="1921932" y="2745868"/>
            <a:ext cx="3090332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Inspect datasets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93D7CB-E634-AF4B-B446-5ADCDB45A284}"/>
              </a:ext>
            </a:extLst>
          </p:cNvPr>
          <p:cNvSpPr/>
          <p:nvPr/>
        </p:nvSpPr>
        <p:spPr>
          <a:xfrm>
            <a:off x="1921932" y="5824022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Get results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209F2F-CD15-B14B-96EE-1E208F56CC4C}"/>
              </a:ext>
            </a:extLst>
          </p:cNvPr>
          <p:cNvSpPr/>
          <p:nvPr/>
        </p:nvSpPr>
        <p:spPr>
          <a:xfrm>
            <a:off x="245533" y="1655235"/>
            <a:ext cx="4995334" cy="69849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ysClr val="windowText" lastClr="000000"/>
                </a:solidFill>
              </a:rPr>
              <a:t>CONFIG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4183127-6262-814E-B019-DEAD5AC47183}"/>
              </a:ext>
            </a:extLst>
          </p:cNvPr>
          <p:cNvSpPr/>
          <p:nvPr/>
        </p:nvSpPr>
        <p:spPr>
          <a:xfrm>
            <a:off x="245533" y="2565400"/>
            <a:ext cx="4995334" cy="3826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ysClr val="windowText" lastClr="000000"/>
                </a:solidFill>
              </a:rPr>
              <a:t>PIPELINE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73DC2C-6CDB-7549-8939-98B23D596A10}"/>
              </a:ext>
            </a:extLst>
          </p:cNvPr>
          <p:cNvSpPr/>
          <p:nvPr/>
        </p:nvSpPr>
        <p:spPr>
          <a:xfrm>
            <a:off x="5655729" y="1799962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Config. files for hyper parameters and model architectures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50331E-267F-6143-A8FE-F1BB210BC14E}"/>
              </a:ext>
            </a:extLst>
          </p:cNvPr>
          <p:cNvSpPr/>
          <p:nvPr/>
        </p:nvSpPr>
        <p:spPr>
          <a:xfrm>
            <a:off x="5655727" y="2745868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Demo.: statistical information</a:t>
            </a:r>
          </a:p>
          <a:p>
            <a:r>
              <a:rPr lang="en-US" sz="1400" b="1" dirty="0">
                <a:solidFill>
                  <a:sysClr val="windowText" lastClr="000000"/>
                </a:solidFill>
              </a:rPr>
              <a:t>Sequence: code frequency information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7D32E-48E7-2844-84E4-A7DC0E4458C3}"/>
              </a:ext>
            </a:extLst>
          </p:cNvPr>
          <p:cNvSpPr/>
          <p:nvPr/>
        </p:nvSpPr>
        <p:spPr>
          <a:xfrm>
            <a:off x="5655728" y="4318817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Training all models and reporting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08F6D8-7A9C-FE46-8315-66E7B5A4A83F}"/>
              </a:ext>
            </a:extLst>
          </p:cNvPr>
          <p:cNvSpPr/>
          <p:nvPr/>
        </p:nvSpPr>
        <p:spPr>
          <a:xfrm>
            <a:off x="5655728" y="5079886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Testing all models and reporting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158F96-39CA-954F-B4A1-7DEF2BAE0039}"/>
              </a:ext>
            </a:extLst>
          </p:cNvPr>
          <p:cNvSpPr/>
          <p:nvPr/>
        </p:nvSpPr>
        <p:spPr>
          <a:xfrm>
            <a:off x="5655732" y="5824022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Review the model performances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F275905-6553-774D-904D-7E192D5B44EA}"/>
              </a:ext>
            </a:extLst>
          </p:cNvPr>
          <p:cNvSpPr/>
          <p:nvPr/>
        </p:nvSpPr>
        <p:spPr>
          <a:xfrm>
            <a:off x="5655726" y="3532342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Building multiple models from the hyper-parameter grids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10D5BB-0AB9-364B-AF90-0FF631A41E58}"/>
              </a:ext>
            </a:extLst>
          </p:cNvPr>
          <p:cNvSpPr/>
          <p:nvPr/>
        </p:nvSpPr>
        <p:spPr>
          <a:xfrm>
            <a:off x="1921930" y="3539992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Build models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281370-EC1E-744F-A93E-A3C790B0EC99}"/>
              </a:ext>
            </a:extLst>
          </p:cNvPr>
          <p:cNvSpPr/>
          <p:nvPr/>
        </p:nvSpPr>
        <p:spPr>
          <a:xfrm>
            <a:off x="1921930" y="4285762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Train models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085B7D2-EB3F-C749-B4D6-491B96342DCF}"/>
              </a:ext>
            </a:extLst>
          </p:cNvPr>
          <p:cNvSpPr/>
          <p:nvPr/>
        </p:nvSpPr>
        <p:spPr>
          <a:xfrm>
            <a:off x="1921931" y="5079886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Train models</a:t>
            </a:r>
          </a:p>
        </p:txBody>
      </p:sp>
    </p:spTree>
    <p:extLst>
      <p:ext uri="{BB962C8B-B14F-4D97-AF65-F5344CB8AC3E}">
        <p14:creationId xmlns:p14="http://schemas.microsoft.com/office/powerpoint/2010/main" val="3101253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Sequence analyzer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38BECEA-DBCB-D048-A13C-7D6D4FE7856C}"/>
              </a:ext>
            </a:extLst>
          </p:cNvPr>
          <p:cNvSpPr/>
          <p:nvPr/>
        </p:nvSpPr>
        <p:spPr>
          <a:xfrm>
            <a:off x="3691467" y="3828917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1AFB407-E18D-354D-A20A-4D9C555E83EE}"/>
              </a:ext>
            </a:extLst>
          </p:cNvPr>
          <p:cNvSpPr/>
          <p:nvPr/>
        </p:nvSpPr>
        <p:spPr>
          <a:xfrm>
            <a:off x="4732867" y="3828916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936A1-8124-C944-92AF-FEFE2C59E181}"/>
              </a:ext>
            </a:extLst>
          </p:cNvPr>
          <p:cNvSpPr/>
          <p:nvPr/>
        </p:nvSpPr>
        <p:spPr>
          <a:xfrm>
            <a:off x="6618818" y="3828915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1874504E-98A2-AE42-9AF8-72FC00417E70}"/>
              </a:ext>
            </a:extLst>
          </p:cNvPr>
          <p:cNvSpPr/>
          <p:nvPr/>
        </p:nvSpPr>
        <p:spPr>
          <a:xfrm>
            <a:off x="6536264" y="2967956"/>
            <a:ext cx="948265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RNN</a:t>
            </a:r>
          </a:p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Output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41B3A69B-7668-2D41-B921-B7C2E38639F6}"/>
              </a:ext>
            </a:extLst>
          </p:cNvPr>
          <p:cNvSpPr/>
          <p:nvPr/>
        </p:nvSpPr>
        <p:spPr>
          <a:xfrm>
            <a:off x="3691466" y="4689875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ysClr val="windowText" lastClr="000000"/>
                </a:solidFill>
              </a:rPr>
              <a:t>Emb</a:t>
            </a:r>
            <a:endParaRPr lang="en-US" sz="1200" b="1" dirty="0">
              <a:solidFill>
                <a:sysClr val="windowText" lastClr="000000"/>
              </a:solidFill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ED7347A-976D-6042-9528-83660E7DC540}"/>
              </a:ext>
            </a:extLst>
          </p:cNvPr>
          <p:cNvSpPr/>
          <p:nvPr/>
        </p:nvSpPr>
        <p:spPr>
          <a:xfrm>
            <a:off x="4732866" y="4689874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ysClr val="windowText" lastClr="000000"/>
                </a:solidFill>
              </a:rPr>
              <a:t>Emb</a:t>
            </a:r>
            <a:endParaRPr lang="en-US" sz="1200" b="1" dirty="0">
              <a:solidFill>
                <a:sysClr val="windowText" lastClr="000000"/>
              </a:solidFill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E8990EB3-4172-5246-8B45-FC7939039DC6}"/>
              </a:ext>
            </a:extLst>
          </p:cNvPr>
          <p:cNvSpPr/>
          <p:nvPr/>
        </p:nvSpPr>
        <p:spPr>
          <a:xfrm>
            <a:off x="6618817" y="4689873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ysClr val="windowText" lastClr="000000"/>
                </a:solidFill>
              </a:rPr>
              <a:t>Emb</a:t>
            </a:r>
            <a:endParaRPr lang="en-US" sz="1200" b="1" dirty="0">
              <a:solidFill>
                <a:sysClr val="windowText" lastClr="000000"/>
              </a:solidFill>
            </a:endParaRP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64828DDF-02F3-0946-BFC7-92278873C9A8}"/>
              </a:ext>
            </a:extLst>
          </p:cNvPr>
          <p:cNvCxnSpPr>
            <a:cxnSpLocks/>
            <a:stCxn id="88" idx="0"/>
            <a:endCxn id="84" idx="4"/>
          </p:cNvCxnSpPr>
          <p:nvPr/>
        </p:nvCxnSpPr>
        <p:spPr>
          <a:xfrm flipV="1">
            <a:off x="4080933" y="4319984"/>
            <a:ext cx="1" cy="3698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3ABA1678-BAF6-4B4B-A9BE-4D8381D6BCEF}"/>
              </a:ext>
            </a:extLst>
          </p:cNvPr>
          <p:cNvCxnSpPr>
            <a:cxnSpLocks/>
            <a:stCxn id="89" idx="0"/>
            <a:endCxn id="85" idx="4"/>
          </p:cNvCxnSpPr>
          <p:nvPr/>
        </p:nvCxnSpPr>
        <p:spPr>
          <a:xfrm flipV="1">
            <a:off x="5122333" y="4319983"/>
            <a:ext cx="1" cy="3698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FEBFC37D-8F01-1547-BD8B-651BE11747D1}"/>
              </a:ext>
            </a:extLst>
          </p:cNvPr>
          <p:cNvCxnSpPr>
            <a:cxnSpLocks/>
            <a:stCxn id="90" idx="0"/>
            <a:endCxn id="86" idx="4"/>
          </p:cNvCxnSpPr>
          <p:nvPr/>
        </p:nvCxnSpPr>
        <p:spPr>
          <a:xfrm flipV="1">
            <a:off x="7008284" y="4319982"/>
            <a:ext cx="1" cy="3698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EE4A12E-A6C8-C345-9029-A9A62BB1183F}"/>
              </a:ext>
            </a:extLst>
          </p:cNvPr>
          <p:cNvCxnSpPr>
            <a:cxnSpLocks/>
            <a:stCxn id="86" idx="0"/>
            <a:endCxn id="87" idx="4"/>
          </p:cNvCxnSpPr>
          <p:nvPr/>
        </p:nvCxnSpPr>
        <p:spPr>
          <a:xfrm flipV="1">
            <a:off x="7008285" y="3459023"/>
            <a:ext cx="211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933CD42B-690C-694E-9086-DDB0274A3FCA}"/>
              </a:ext>
            </a:extLst>
          </p:cNvPr>
          <p:cNvCxnSpPr>
            <a:cxnSpLocks/>
            <a:stCxn id="84" idx="6"/>
            <a:endCxn id="85" idx="2"/>
          </p:cNvCxnSpPr>
          <p:nvPr/>
        </p:nvCxnSpPr>
        <p:spPr>
          <a:xfrm flipV="1">
            <a:off x="4470400" y="4074450"/>
            <a:ext cx="262467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E223D33B-C9B1-A841-959D-92E9AA3A51C4}"/>
              </a:ext>
            </a:extLst>
          </p:cNvPr>
          <p:cNvCxnSpPr>
            <a:cxnSpLocks/>
          </p:cNvCxnSpPr>
          <p:nvPr/>
        </p:nvCxnSpPr>
        <p:spPr>
          <a:xfrm flipV="1">
            <a:off x="5494865" y="4074447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C4BB9125-A85F-B242-833D-1E1EE0A2B563}"/>
              </a:ext>
            </a:extLst>
          </p:cNvPr>
          <p:cNvCxnSpPr>
            <a:cxnSpLocks/>
          </p:cNvCxnSpPr>
          <p:nvPr/>
        </p:nvCxnSpPr>
        <p:spPr>
          <a:xfrm flipV="1">
            <a:off x="6330948" y="4074446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8469AEF4-8152-C841-A79C-F34F913CACB7}"/>
              </a:ext>
            </a:extLst>
          </p:cNvPr>
          <p:cNvSpPr txBox="1"/>
          <p:nvPr/>
        </p:nvSpPr>
        <p:spPr>
          <a:xfrm>
            <a:off x="5850468" y="3754030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141E5E7-5567-234B-BD6B-1A5A82332756}"/>
              </a:ext>
            </a:extLst>
          </p:cNvPr>
          <p:cNvSpPr txBox="1"/>
          <p:nvPr/>
        </p:nvSpPr>
        <p:spPr>
          <a:xfrm>
            <a:off x="5848357" y="4630605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3E84A784-646C-1440-A7B9-88663F31D987}"/>
              </a:ext>
            </a:extLst>
          </p:cNvPr>
          <p:cNvSpPr/>
          <p:nvPr/>
        </p:nvSpPr>
        <p:spPr>
          <a:xfrm>
            <a:off x="3699933" y="5551318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81F0DC40-5582-2848-BEF7-7F08221D50F9}"/>
              </a:ext>
            </a:extLst>
          </p:cNvPr>
          <p:cNvSpPr/>
          <p:nvPr/>
        </p:nvSpPr>
        <p:spPr>
          <a:xfrm>
            <a:off x="4732866" y="5551317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6D7FD6D9-019E-9645-9933-24E2DAB39877}"/>
              </a:ext>
            </a:extLst>
          </p:cNvPr>
          <p:cNvSpPr/>
          <p:nvPr/>
        </p:nvSpPr>
        <p:spPr>
          <a:xfrm>
            <a:off x="6618817" y="5551316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DB2E00EF-152A-C842-95F9-5B71051DB1EB}"/>
              </a:ext>
            </a:extLst>
          </p:cNvPr>
          <p:cNvCxnSpPr>
            <a:cxnSpLocks/>
            <a:stCxn id="101" idx="0"/>
            <a:endCxn id="88" idx="4"/>
          </p:cNvCxnSpPr>
          <p:nvPr/>
        </p:nvCxnSpPr>
        <p:spPr>
          <a:xfrm flipH="1" flipV="1">
            <a:off x="4080933" y="5180942"/>
            <a:ext cx="8467" cy="3703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A46B92D8-80A9-6747-B304-6B13DE47FD3D}"/>
              </a:ext>
            </a:extLst>
          </p:cNvPr>
          <p:cNvCxnSpPr>
            <a:cxnSpLocks/>
            <a:stCxn id="102" idx="0"/>
            <a:endCxn id="89" idx="4"/>
          </p:cNvCxnSpPr>
          <p:nvPr/>
        </p:nvCxnSpPr>
        <p:spPr>
          <a:xfrm flipV="1">
            <a:off x="5122333" y="5180941"/>
            <a:ext cx="0" cy="3703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F11D0A62-FC98-6F4A-987A-A5D887546B88}"/>
              </a:ext>
            </a:extLst>
          </p:cNvPr>
          <p:cNvCxnSpPr>
            <a:cxnSpLocks/>
            <a:stCxn id="103" idx="0"/>
            <a:endCxn id="90" idx="4"/>
          </p:cNvCxnSpPr>
          <p:nvPr/>
        </p:nvCxnSpPr>
        <p:spPr>
          <a:xfrm flipV="1">
            <a:off x="7008284" y="5180940"/>
            <a:ext cx="0" cy="3703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7CB4593A-CB97-4442-99F0-25C5C62B1A3B}"/>
              </a:ext>
            </a:extLst>
          </p:cNvPr>
          <p:cNvSpPr txBox="1"/>
          <p:nvPr/>
        </p:nvSpPr>
        <p:spPr>
          <a:xfrm>
            <a:off x="5865291" y="5492048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50A2AC0F-132E-EA40-9B82-B2F33C0C617E}"/>
              </a:ext>
            </a:extLst>
          </p:cNvPr>
          <p:cNvSpPr/>
          <p:nvPr/>
        </p:nvSpPr>
        <p:spPr>
          <a:xfrm>
            <a:off x="6415615" y="2097090"/>
            <a:ext cx="11853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Prediction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9E09714A-BF2B-7A4C-8F04-CF5A4B70587E}"/>
              </a:ext>
            </a:extLst>
          </p:cNvPr>
          <p:cNvCxnSpPr>
            <a:cxnSpLocks/>
            <a:stCxn id="87" idx="0"/>
            <a:endCxn id="115" idx="4"/>
          </p:cNvCxnSpPr>
          <p:nvPr/>
        </p:nvCxnSpPr>
        <p:spPr>
          <a:xfrm flipH="1" flipV="1">
            <a:off x="7008282" y="2588157"/>
            <a:ext cx="2115" cy="3797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3D5F3DA5-4FB1-8D44-857B-303644E9B720}"/>
              </a:ext>
            </a:extLst>
          </p:cNvPr>
          <p:cNvSpPr/>
          <p:nvPr/>
        </p:nvSpPr>
        <p:spPr>
          <a:xfrm>
            <a:off x="1332438" y="5471945"/>
            <a:ext cx="6507695" cy="6787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Input layer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EBBC2BC8-F90A-554C-B961-EF36C83787BA}"/>
              </a:ext>
            </a:extLst>
          </p:cNvPr>
          <p:cNvSpPr/>
          <p:nvPr/>
        </p:nvSpPr>
        <p:spPr>
          <a:xfrm>
            <a:off x="1332437" y="4602354"/>
            <a:ext cx="6507695" cy="6787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Embedding layer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C4796712-CA08-3F44-8ED2-A00E11176A52}"/>
              </a:ext>
            </a:extLst>
          </p:cNvPr>
          <p:cNvSpPr/>
          <p:nvPr/>
        </p:nvSpPr>
        <p:spPr>
          <a:xfrm>
            <a:off x="1332436" y="2887547"/>
            <a:ext cx="6507695" cy="152147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Sequence layer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4431E002-E2C6-0B42-A3F0-42130E5DE734}"/>
              </a:ext>
            </a:extLst>
          </p:cNvPr>
          <p:cNvSpPr/>
          <p:nvPr/>
        </p:nvSpPr>
        <p:spPr>
          <a:xfrm>
            <a:off x="1332436" y="2017955"/>
            <a:ext cx="6507695" cy="6787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Prediction layer</a:t>
            </a:r>
          </a:p>
        </p:txBody>
      </p:sp>
    </p:spTree>
    <p:extLst>
      <p:ext uri="{BB962C8B-B14F-4D97-AF65-F5344CB8AC3E}">
        <p14:creationId xmlns:p14="http://schemas.microsoft.com/office/powerpoint/2010/main" val="3555392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Sequence analyzer: sequence layer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168208-F639-7A41-B2F3-8F55E5307020}"/>
              </a:ext>
            </a:extLst>
          </p:cNvPr>
          <p:cNvSpPr/>
          <p:nvPr/>
        </p:nvSpPr>
        <p:spPr>
          <a:xfrm>
            <a:off x="237066" y="1876956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…</a:t>
            </a:r>
            <a:br>
              <a:rPr lang="en-US" dirty="0"/>
            </a:br>
            <a:r>
              <a:rPr lang="en-US" dirty="0"/>
              <a:t>## RNN_ARCH; you can build multiple models by setting RNN_ARCH_{}_...</a:t>
            </a:r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rnn_architecture</a:t>
            </a:r>
            <a:r>
              <a:rPr lang="en-US" dirty="0"/>
              <a:t> #1</a:t>
            </a:r>
          </a:p>
          <a:p>
            <a:r>
              <a:rPr lang="en-US" dirty="0"/>
              <a:t>RNN_ARCH_1_cell_type = GRU</a:t>
            </a:r>
          </a:p>
          <a:p>
            <a:r>
              <a:rPr lang="en-US" dirty="0"/>
              <a:t>RNN_ARCH_1_hidden_size = 64</a:t>
            </a:r>
          </a:p>
          <a:p>
            <a:r>
              <a:rPr lang="en-US" dirty="0"/>
              <a:t>RNN_ARCH_1_drop_out = False</a:t>
            </a:r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rnn_architecture</a:t>
            </a:r>
            <a:r>
              <a:rPr lang="en-US" dirty="0"/>
              <a:t> #2</a:t>
            </a:r>
          </a:p>
          <a:p>
            <a:r>
              <a:rPr lang="en-US" dirty="0"/>
              <a:t>RNN_ARCH_2_cell_type = LSTM</a:t>
            </a:r>
          </a:p>
          <a:p>
            <a:r>
              <a:rPr lang="en-US" dirty="0"/>
              <a:t>RNN_ARCH_2_hidden_size = 64, 128</a:t>
            </a:r>
          </a:p>
          <a:p>
            <a:r>
              <a:rPr lang="en-US" dirty="0"/>
              <a:t>RNN_ARCH_2_drop_out = False, True</a:t>
            </a:r>
          </a:p>
          <a:p>
            <a:r>
              <a:rPr lang="en-US" dirty="0"/>
              <a:t>…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0805187-6185-E745-BBF7-6B5FE4130345}"/>
              </a:ext>
            </a:extLst>
          </p:cNvPr>
          <p:cNvSpPr/>
          <p:nvPr/>
        </p:nvSpPr>
        <p:spPr>
          <a:xfrm>
            <a:off x="5156200" y="2342195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C673769-BC7E-EA43-82A4-C6B5A6B6BCC0}"/>
              </a:ext>
            </a:extLst>
          </p:cNvPr>
          <p:cNvSpPr/>
          <p:nvPr/>
        </p:nvSpPr>
        <p:spPr>
          <a:xfrm>
            <a:off x="6197600" y="2342194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E71451E-EDFC-BE4B-9A6C-6F4BB5B968B2}"/>
              </a:ext>
            </a:extLst>
          </p:cNvPr>
          <p:cNvSpPr/>
          <p:nvPr/>
        </p:nvSpPr>
        <p:spPr>
          <a:xfrm>
            <a:off x="8083551" y="2342193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D0866B4-EE14-2C4B-913B-B5B299B13A71}"/>
              </a:ext>
            </a:extLst>
          </p:cNvPr>
          <p:cNvSpPr/>
          <p:nvPr/>
        </p:nvSpPr>
        <p:spPr>
          <a:xfrm>
            <a:off x="7998883" y="1481235"/>
            <a:ext cx="948265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Output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75F35CE-7F69-534D-AACB-BF696B52DF2B}"/>
              </a:ext>
            </a:extLst>
          </p:cNvPr>
          <p:cNvSpPr/>
          <p:nvPr/>
        </p:nvSpPr>
        <p:spPr>
          <a:xfrm>
            <a:off x="5156199" y="3203153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9370368-39A7-7843-AB95-E982CE5F8736}"/>
              </a:ext>
            </a:extLst>
          </p:cNvPr>
          <p:cNvSpPr/>
          <p:nvPr/>
        </p:nvSpPr>
        <p:spPr>
          <a:xfrm>
            <a:off x="6197599" y="3203152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B25B608-4118-1540-982A-C5B662D925DD}"/>
              </a:ext>
            </a:extLst>
          </p:cNvPr>
          <p:cNvSpPr/>
          <p:nvPr/>
        </p:nvSpPr>
        <p:spPr>
          <a:xfrm>
            <a:off x="8083550" y="3203151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6F28254-931B-CD43-85FD-EA92C06BD0D2}"/>
              </a:ext>
            </a:extLst>
          </p:cNvPr>
          <p:cNvCxnSpPr>
            <a:cxnSpLocks/>
            <a:stCxn id="29" idx="0"/>
          </p:cNvCxnSpPr>
          <p:nvPr/>
        </p:nvCxnSpPr>
        <p:spPr>
          <a:xfrm flipH="1" flipV="1">
            <a:off x="5535084" y="2833261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521A02A-1220-F348-B6C2-78B3A6A22378}"/>
              </a:ext>
            </a:extLst>
          </p:cNvPr>
          <p:cNvCxnSpPr>
            <a:cxnSpLocks/>
          </p:cNvCxnSpPr>
          <p:nvPr/>
        </p:nvCxnSpPr>
        <p:spPr>
          <a:xfrm flipH="1" flipV="1">
            <a:off x="6576483" y="2833259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17124EE-CFB0-304B-B119-B2E43CB9E531}"/>
              </a:ext>
            </a:extLst>
          </p:cNvPr>
          <p:cNvCxnSpPr>
            <a:cxnSpLocks/>
          </p:cNvCxnSpPr>
          <p:nvPr/>
        </p:nvCxnSpPr>
        <p:spPr>
          <a:xfrm flipH="1" flipV="1">
            <a:off x="8473015" y="2833259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EAA1CA1-2F51-7440-8219-068B560923B7}"/>
              </a:ext>
            </a:extLst>
          </p:cNvPr>
          <p:cNvCxnSpPr>
            <a:cxnSpLocks/>
          </p:cNvCxnSpPr>
          <p:nvPr/>
        </p:nvCxnSpPr>
        <p:spPr>
          <a:xfrm flipH="1" flipV="1">
            <a:off x="8473015" y="1972302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EF5823B-1D83-0746-81FC-CAADFF3AE7C2}"/>
              </a:ext>
            </a:extLst>
          </p:cNvPr>
          <p:cNvCxnSpPr>
            <a:cxnSpLocks/>
            <a:stCxn id="3" idx="6"/>
            <a:endCxn id="22" idx="2"/>
          </p:cNvCxnSpPr>
          <p:nvPr/>
        </p:nvCxnSpPr>
        <p:spPr>
          <a:xfrm flipV="1">
            <a:off x="5935133" y="2587728"/>
            <a:ext cx="262467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9008885-BD50-F049-ADE5-536CEA7F270C}"/>
              </a:ext>
            </a:extLst>
          </p:cNvPr>
          <p:cNvCxnSpPr>
            <a:cxnSpLocks/>
          </p:cNvCxnSpPr>
          <p:nvPr/>
        </p:nvCxnSpPr>
        <p:spPr>
          <a:xfrm flipV="1">
            <a:off x="6959598" y="2587725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05B444-43B4-544C-A061-C8503E53C44C}"/>
              </a:ext>
            </a:extLst>
          </p:cNvPr>
          <p:cNvCxnSpPr>
            <a:cxnSpLocks/>
          </p:cNvCxnSpPr>
          <p:nvPr/>
        </p:nvCxnSpPr>
        <p:spPr>
          <a:xfrm flipV="1">
            <a:off x="7795681" y="2587724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217FF43-E6BA-5F4E-8CBE-EC17F9187C07}"/>
              </a:ext>
            </a:extLst>
          </p:cNvPr>
          <p:cNvSpPr txBox="1"/>
          <p:nvPr/>
        </p:nvSpPr>
        <p:spPr>
          <a:xfrm>
            <a:off x="7315201" y="2267308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1F0FD03-A4D6-6445-A535-C04C5D73AE0F}"/>
              </a:ext>
            </a:extLst>
          </p:cNvPr>
          <p:cNvSpPr txBox="1"/>
          <p:nvPr/>
        </p:nvSpPr>
        <p:spPr>
          <a:xfrm>
            <a:off x="7313090" y="3143883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E19DFE0-9997-6C4D-928C-AAC900509FDF}"/>
              </a:ext>
            </a:extLst>
          </p:cNvPr>
          <p:cNvSpPr/>
          <p:nvPr/>
        </p:nvSpPr>
        <p:spPr>
          <a:xfrm>
            <a:off x="5166781" y="4797593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5CDE3F4-D40B-4D4E-8A58-63EF70F8578D}"/>
              </a:ext>
            </a:extLst>
          </p:cNvPr>
          <p:cNvSpPr/>
          <p:nvPr/>
        </p:nvSpPr>
        <p:spPr>
          <a:xfrm>
            <a:off x="6208181" y="4797592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321E5339-1220-FB4E-9758-4C6BE8F3B459}"/>
              </a:ext>
            </a:extLst>
          </p:cNvPr>
          <p:cNvSpPr/>
          <p:nvPr/>
        </p:nvSpPr>
        <p:spPr>
          <a:xfrm>
            <a:off x="8094132" y="4797591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76A6C23-C937-DA46-BAEC-A598F3869395}"/>
              </a:ext>
            </a:extLst>
          </p:cNvPr>
          <p:cNvSpPr/>
          <p:nvPr/>
        </p:nvSpPr>
        <p:spPr>
          <a:xfrm>
            <a:off x="8009464" y="3936633"/>
            <a:ext cx="948265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Output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1BC3291-659E-0E45-B9E7-7A6AE71D32E8}"/>
              </a:ext>
            </a:extLst>
          </p:cNvPr>
          <p:cNvSpPr/>
          <p:nvPr/>
        </p:nvSpPr>
        <p:spPr>
          <a:xfrm>
            <a:off x="5166781" y="6182353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5262B13-0C28-F74A-B859-E107AE201AF3}"/>
              </a:ext>
            </a:extLst>
          </p:cNvPr>
          <p:cNvSpPr/>
          <p:nvPr/>
        </p:nvSpPr>
        <p:spPr>
          <a:xfrm>
            <a:off x="6208181" y="6182352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1141461-D0DF-0244-9BB8-35BABB6F87A2}"/>
              </a:ext>
            </a:extLst>
          </p:cNvPr>
          <p:cNvSpPr/>
          <p:nvPr/>
        </p:nvSpPr>
        <p:spPr>
          <a:xfrm>
            <a:off x="8094132" y="6182351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BC08F84-1EB8-4D43-AE99-FB3171FD5704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5545666" y="5812461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70AD056-CB20-364B-81C2-15BD4573B91F}"/>
              </a:ext>
            </a:extLst>
          </p:cNvPr>
          <p:cNvCxnSpPr>
            <a:cxnSpLocks/>
          </p:cNvCxnSpPr>
          <p:nvPr/>
        </p:nvCxnSpPr>
        <p:spPr>
          <a:xfrm flipH="1" flipV="1">
            <a:off x="6587065" y="5812459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6BB0806-1D81-4748-90C1-C26960FC228B}"/>
              </a:ext>
            </a:extLst>
          </p:cNvPr>
          <p:cNvCxnSpPr>
            <a:cxnSpLocks/>
          </p:cNvCxnSpPr>
          <p:nvPr/>
        </p:nvCxnSpPr>
        <p:spPr>
          <a:xfrm flipH="1" flipV="1">
            <a:off x="8483597" y="5812459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482BA3B-C229-F043-896C-8C711F1E27A9}"/>
              </a:ext>
            </a:extLst>
          </p:cNvPr>
          <p:cNvCxnSpPr>
            <a:cxnSpLocks/>
          </p:cNvCxnSpPr>
          <p:nvPr/>
        </p:nvCxnSpPr>
        <p:spPr>
          <a:xfrm flipH="1" flipV="1">
            <a:off x="8483596" y="4427700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3B7ED9-FD0E-ED4F-9B83-13F340EBAFFC}"/>
              </a:ext>
            </a:extLst>
          </p:cNvPr>
          <p:cNvCxnSpPr>
            <a:cxnSpLocks/>
            <a:stCxn id="43" idx="6"/>
            <a:endCxn id="44" idx="2"/>
          </p:cNvCxnSpPr>
          <p:nvPr/>
        </p:nvCxnSpPr>
        <p:spPr>
          <a:xfrm flipV="1">
            <a:off x="5945714" y="5043126"/>
            <a:ext cx="262467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2FFAE0F-4CC8-0E4E-9FEF-10B2FAC293D3}"/>
              </a:ext>
            </a:extLst>
          </p:cNvPr>
          <p:cNvCxnSpPr>
            <a:cxnSpLocks/>
          </p:cNvCxnSpPr>
          <p:nvPr/>
        </p:nvCxnSpPr>
        <p:spPr>
          <a:xfrm flipV="1">
            <a:off x="6970179" y="5043123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E9D27F9-70C5-6145-8209-44AD2F256BEF}"/>
              </a:ext>
            </a:extLst>
          </p:cNvPr>
          <p:cNvCxnSpPr>
            <a:cxnSpLocks/>
          </p:cNvCxnSpPr>
          <p:nvPr/>
        </p:nvCxnSpPr>
        <p:spPr>
          <a:xfrm flipV="1">
            <a:off x="7806262" y="5043122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14BD7066-818F-3E44-9A17-6518767D1E64}"/>
              </a:ext>
            </a:extLst>
          </p:cNvPr>
          <p:cNvSpPr txBox="1"/>
          <p:nvPr/>
        </p:nvSpPr>
        <p:spPr>
          <a:xfrm>
            <a:off x="7325782" y="4722706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137E30B-8603-BE48-93B5-147C6C863822}"/>
              </a:ext>
            </a:extLst>
          </p:cNvPr>
          <p:cNvSpPr txBox="1"/>
          <p:nvPr/>
        </p:nvSpPr>
        <p:spPr>
          <a:xfrm>
            <a:off x="7323672" y="6123083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29702C0-1B68-3040-A7D6-1459A30D5E5A}"/>
              </a:ext>
            </a:extLst>
          </p:cNvPr>
          <p:cNvSpPr/>
          <p:nvPr/>
        </p:nvSpPr>
        <p:spPr>
          <a:xfrm>
            <a:off x="5166781" y="5305758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B7DD772A-B8F8-E545-AA47-A9F4F96BE0A2}"/>
              </a:ext>
            </a:extLst>
          </p:cNvPr>
          <p:cNvSpPr/>
          <p:nvPr/>
        </p:nvSpPr>
        <p:spPr>
          <a:xfrm>
            <a:off x="6208181" y="5305757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2060307-A764-FD4E-B593-427443EC46EA}"/>
              </a:ext>
            </a:extLst>
          </p:cNvPr>
          <p:cNvSpPr/>
          <p:nvPr/>
        </p:nvSpPr>
        <p:spPr>
          <a:xfrm>
            <a:off x="8094132" y="5305756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CF24FB92-1B51-3440-A4B9-29D46B61D32E}"/>
              </a:ext>
            </a:extLst>
          </p:cNvPr>
          <p:cNvCxnSpPr>
            <a:cxnSpLocks/>
            <a:stCxn id="59" idx="6"/>
            <a:endCxn id="60" idx="2"/>
          </p:cNvCxnSpPr>
          <p:nvPr/>
        </p:nvCxnSpPr>
        <p:spPr>
          <a:xfrm flipV="1">
            <a:off x="5945714" y="5551291"/>
            <a:ext cx="262467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A6BDBD1-86CD-6047-BD24-07188C6D3300}"/>
              </a:ext>
            </a:extLst>
          </p:cNvPr>
          <p:cNvCxnSpPr>
            <a:cxnSpLocks/>
          </p:cNvCxnSpPr>
          <p:nvPr/>
        </p:nvCxnSpPr>
        <p:spPr>
          <a:xfrm flipV="1">
            <a:off x="6970179" y="5551288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0D79C9C-3084-E74A-945F-388EECBE2D7E}"/>
              </a:ext>
            </a:extLst>
          </p:cNvPr>
          <p:cNvCxnSpPr>
            <a:cxnSpLocks/>
          </p:cNvCxnSpPr>
          <p:nvPr/>
        </p:nvCxnSpPr>
        <p:spPr>
          <a:xfrm flipV="1">
            <a:off x="7806262" y="5551287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FC50CB4-2D16-474E-8640-9260F23C4E4E}"/>
              </a:ext>
            </a:extLst>
          </p:cNvPr>
          <p:cNvSpPr txBox="1"/>
          <p:nvPr/>
        </p:nvSpPr>
        <p:spPr>
          <a:xfrm>
            <a:off x="7325782" y="5230871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A110FE6-36DC-4645-8E2D-FB67CDD87E9D}"/>
              </a:ext>
            </a:extLst>
          </p:cNvPr>
          <p:cNvCxnSpPr>
            <a:cxnSpLocks/>
          </p:cNvCxnSpPr>
          <p:nvPr/>
        </p:nvCxnSpPr>
        <p:spPr>
          <a:xfrm>
            <a:off x="5124448" y="4722706"/>
            <a:ext cx="821266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7A9ACC1-411F-1D49-B9EA-CFAB6E0565A1}"/>
              </a:ext>
            </a:extLst>
          </p:cNvPr>
          <p:cNvCxnSpPr>
            <a:cxnSpLocks/>
          </p:cNvCxnSpPr>
          <p:nvPr/>
        </p:nvCxnSpPr>
        <p:spPr>
          <a:xfrm>
            <a:off x="5135033" y="2267308"/>
            <a:ext cx="821266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407A0114-DB5E-E94E-AB3B-8FBF1008CFB9}"/>
              </a:ext>
            </a:extLst>
          </p:cNvPr>
          <p:cNvCxnSpPr>
            <a:cxnSpLocks/>
          </p:cNvCxnSpPr>
          <p:nvPr/>
        </p:nvCxnSpPr>
        <p:spPr>
          <a:xfrm>
            <a:off x="5145615" y="5896380"/>
            <a:ext cx="821266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F772E72-0DFF-354C-B9E3-723AFA64475A}"/>
              </a:ext>
            </a:extLst>
          </p:cNvPr>
          <p:cNvSpPr txBox="1"/>
          <p:nvPr/>
        </p:nvSpPr>
        <p:spPr>
          <a:xfrm>
            <a:off x="5325732" y="19427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64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7CD1368-11F2-924D-B33C-AEB9EE34C945}"/>
              </a:ext>
            </a:extLst>
          </p:cNvPr>
          <p:cNvSpPr txBox="1"/>
          <p:nvPr/>
        </p:nvSpPr>
        <p:spPr>
          <a:xfrm>
            <a:off x="4593357" y="453804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128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906F52F-0ED1-1C43-BE89-09B8B85F1A1E}"/>
              </a:ext>
            </a:extLst>
          </p:cNvPr>
          <p:cNvSpPr txBox="1"/>
          <p:nvPr/>
        </p:nvSpPr>
        <p:spPr>
          <a:xfrm>
            <a:off x="4599309" y="56925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64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7D0D01F-388F-264A-8456-30DDFF2E3426}"/>
              </a:ext>
            </a:extLst>
          </p:cNvPr>
          <p:cNvSpPr txBox="1"/>
          <p:nvPr/>
        </p:nvSpPr>
        <p:spPr>
          <a:xfrm>
            <a:off x="4425659" y="4916345"/>
            <a:ext cx="754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Drop out</a:t>
            </a:r>
          </a:p>
        </p:txBody>
      </p:sp>
    </p:spTree>
    <p:extLst>
      <p:ext uri="{BB962C8B-B14F-4D97-AF65-F5344CB8AC3E}">
        <p14:creationId xmlns:p14="http://schemas.microsoft.com/office/powerpoint/2010/main" val="2684513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Sequence analyzer: sequence layer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168208-F639-7A41-B2F3-8F55E5307020}"/>
              </a:ext>
            </a:extLst>
          </p:cNvPr>
          <p:cNvSpPr/>
          <p:nvPr/>
        </p:nvSpPr>
        <p:spPr>
          <a:xfrm>
            <a:off x="237066" y="1876956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…</a:t>
            </a:r>
            <a:br>
              <a:rPr lang="en-US" dirty="0"/>
            </a:br>
            <a:r>
              <a:rPr lang="en-US" dirty="0"/>
              <a:t>MODEL_ARCH = RNN_MODEL, RNN_ATTENTION_MODEL, BIRNN_ATTENTION_MODEL</a:t>
            </a:r>
          </a:p>
          <a:p>
            <a:r>
              <a:rPr lang="en-US" dirty="0"/>
              <a:t>…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0805187-6185-E745-BBF7-6B5FE4130345}"/>
              </a:ext>
            </a:extLst>
          </p:cNvPr>
          <p:cNvSpPr/>
          <p:nvPr/>
        </p:nvSpPr>
        <p:spPr>
          <a:xfrm>
            <a:off x="5014384" y="2404002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C673769-BC7E-EA43-82A4-C6B5A6B6BCC0}"/>
              </a:ext>
            </a:extLst>
          </p:cNvPr>
          <p:cNvSpPr/>
          <p:nvPr/>
        </p:nvSpPr>
        <p:spPr>
          <a:xfrm>
            <a:off x="6055784" y="2404001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E71451E-EDFC-BE4B-9A6C-6F4BB5B968B2}"/>
              </a:ext>
            </a:extLst>
          </p:cNvPr>
          <p:cNvSpPr/>
          <p:nvPr/>
        </p:nvSpPr>
        <p:spPr>
          <a:xfrm>
            <a:off x="7941735" y="2404000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D0866B4-EE14-2C4B-913B-B5B299B13A71}"/>
              </a:ext>
            </a:extLst>
          </p:cNvPr>
          <p:cNvSpPr/>
          <p:nvPr/>
        </p:nvSpPr>
        <p:spPr>
          <a:xfrm>
            <a:off x="7857067" y="1543042"/>
            <a:ext cx="948265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Output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75F35CE-7F69-534D-AACB-BF696B52DF2B}"/>
              </a:ext>
            </a:extLst>
          </p:cNvPr>
          <p:cNvSpPr/>
          <p:nvPr/>
        </p:nvSpPr>
        <p:spPr>
          <a:xfrm>
            <a:off x="5014383" y="3264960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9370368-39A7-7843-AB95-E982CE5F8736}"/>
              </a:ext>
            </a:extLst>
          </p:cNvPr>
          <p:cNvSpPr/>
          <p:nvPr/>
        </p:nvSpPr>
        <p:spPr>
          <a:xfrm>
            <a:off x="6055783" y="3264959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B25B608-4118-1540-982A-C5B662D925DD}"/>
              </a:ext>
            </a:extLst>
          </p:cNvPr>
          <p:cNvSpPr/>
          <p:nvPr/>
        </p:nvSpPr>
        <p:spPr>
          <a:xfrm>
            <a:off x="7941734" y="3264958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6F28254-931B-CD43-85FD-EA92C06BD0D2}"/>
              </a:ext>
            </a:extLst>
          </p:cNvPr>
          <p:cNvCxnSpPr>
            <a:cxnSpLocks/>
            <a:stCxn id="29" idx="0"/>
          </p:cNvCxnSpPr>
          <p:nvPr/>
        </p:nvCxnSpPr>
        <p:spPr>
          <a:xfrm flipH="1" flipV="1">
            <a:off x="5393268" y="2895068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521A02A-1220-F348-B6C2-78B3A6A22378}"/>
              </a:ext>
            </a:extLst>
          </p:cNvPr>
          <p:cNvCxnSpPr>
            <a:cxnSpLocks/>
          </p:cNvCxnSpPr>
          <p:nvPr/>
        </p:nvCxnSpPr>
        <p:spPr>
          <a:xfrm flipH="1" flipV="1">
            <a:off x="6434667" y="2895066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17124EE-CFB0-304B-B119-B2E43CB9E531}"/>
              </a:ext>
            </a:extLst>
          </p:cNvPr>
          <p:cNvCxnSpPr>
            <a:cxnSpLocks/>
          </p:cNvCxnSpPr>
          <p:nvPr/>
        </p:nvCxnSpPr>
        <p:spPr>
          <a:xfrm flipH="1" flipV="1">
            <a:off x="8331199" y="2895066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EAA1CA1-2F51-7440-8219-068B560923B7}"/>
              </a:ext>
            </a:extLst>
          </p:cNvPr>
          <p:cNvCxnSpPr>
            <a:cxnSpLocks/>
          </p:cNvCxnSpPr>
          <p:nvPr/>
        </p:nvCxnSpPr>
        <p:spPr>
          <a:xfrm flipH="1" flipV="1">
            <a:off x="8331199" y="2034109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EF5823B-1D83-0746-81FC-CAADFF3AE7C2}"/>
              </a:ext>
            </a:extLst>
          </p:cNvPr>
          <p:cNvCxnSpPr>
            <a:cxnSpLocks/>
            <a:stCxn id="3" idx="6"/>
            <a:endCxn id="22" idx="2"/>
          </p:cNvCxnSpPr>
          <p:nvPr/>
        </p:nvCxnSpPr>
        <p:spPr>
          <a:xfrm flipV="1">
            <a:off x="5793317" y="2649535"/>
            <a:ext cx="262467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9008885-BD50-F049-ADE5-536CEA7F270C}"/>
              </a:ext>
            </a:extLst>
          </p:cNvPr>
          <p:cNvCxnSpPr>
            <a:cxnSpLocks/>
          </p:cNvCxnSpPr>
          <p:nvPr/>
        </p:nvCxnSpPr>
        <p:spPr>
          <a:xfrm flipV="1">
            <a:off x="6817782" y="2649532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05B444-43B4-544C-A061-C8503E53C44C}"/>
              </a:ext>
            </a:extLst>
          </p:cNvPr>
          <p:cNvCxnSpPr>
            <a:cxnSpLocks/>
          </p:cNvCxnSpPr>
          <p:nvPr/>
        </p:nvCxnSpPr>
        <p:spPr>
          <a:xfrm flipV="1">
            <a:off x="7653865" y="2649531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217FF43-E6BA-5F4E-8CBE-EC17F9187C07}"/>
              </a:ext>
            </a:extLst>
          </p:cNvPr>
          <p:cNvSpPr txBox="1"/>
          <p:nvPr/>
        </p:nvSpPr>
        <p:spPr>
          <a:xfrm>
            <a:off x="7173385" y="2329115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1F0FD03-A4D6-6445-A535-C04C5D73AE0F}"/>
              </a:ext>
            </a:extLst>
          </p:cNvPr>
          <p:cNvSpPr txBox="1"/>
          <p:nvPr/>
        </p:nvSpPr>
        <p:spPr>
          <a:xfrm>
            <a:off x="7171274" y="3205690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A72F99F8-30EE-AB48-9D53-769EEFCA0A03}"/>
              </a:ext>
            </a:extLst>
          </p:cNvPr>
          <p:cNvSpPr/>
          <p:nvPr/>
        </p:nvSpPr>
        <p:spPr>
          <a:xfrm>
            <a:off x="497417" y="5107195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6AB9CAB-162B-164B-995F-C9084467BF13}"/>
              </a:ext>
            </a:extLst>
          </p:cNvPr>
          <p:cNvSpPr/>
          <p:nvPr/>
        </p:nvSpPr>
        <p:spPr>
          <a:xfrm>
            <a:off x="1538817" y="5107194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4BF61BC6-397B-0648-92E2-BD8E0A046B97}"/>
              </a:ext>
            </a:extLst>
          </p:cNvPr>
          <p:cNvSpPr/>
          <p:nvPr/>
        </p:nvSpPr>
        <p:spPr>
          <a:xfrm>
            <a:off x="3424768" y="5107193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GRU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A5AD70FA-D3DA-8240-8C73-4CDA2CBB49D7}"/>
              </a:ext>
            </a:extLst>
          </p:cNvPr>
          <p:cNvSpPr/>
          <p:nvPr/>
        </p:nvSpPr>
        <p:spPr>
          <a:xfrm>
            <a:off x="497416" y="5968153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7FB2E02-792B-5940-A19F-0FB274836684}"/>
              </a:ext>
            </a:extLst>
          </p:cNvPr>
          <p:cNvSpPr/>
          <p:nvPr/>
        </p:nvSpPr>
        <p:spPr>
          <a:xfrm>
            <a:off x="1538816" y="5968152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E5667B1-475C-7B40-80AF-59F81AEE56B1}"/>
              </a:ext>
            </a:extLst>
          </p:cNvPr>
          <p:cNvSpPr/>
          <p:nvPr/>
        </p:nvSpPr>
        <p:spPr>
          <a:xfrm>
            <a:off x="3424767" y="5968151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Input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08AF0441-F5B8-3C48-ADB6-3D6F317CCF62}"/>
              </a:ext>
            </a:extLst>
          </p:cNvPr>
          <p:cNvCxnSpPr>
            <a:cxnSpLocks/>
            <a:stCxn id="70" idx="0"/>
          </p:cNvCxnSpPr>
          <p:nvPr/>
        </p:nvCxnSpPr>
        <p:spPr>
          <a:xfrm flipH="1" flipV="1">
            <a:off x="876301" y="5598261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A2CB47B6-DE37-B14B-B94B-06483A5F213E}"/>
              </a:ext>
            </a:extLst>
          </p:cNvPr>
          <p:cNvCxnSpPr>
            <a:cxnSpLocks/>
          </p:cNvCxnSpPr>
          <p:nvPr/>
        </p:nvCxnSpPr>
        <p:spPr>
          <a:xfrm flipH="1" flipV="1">
            <a:off x="1917700" y="5598259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6C5EDE0-51AC-7F46-BC2E-F7BED6780BB5}"/>
              </a:ext>
            </a:extLst>
          </p:cNvPr>
          <p:cNvCxnSpPr>
            <a:cxnSpLocks/>
          </p:cNvCxnSpPr>
          <p:nvPr/>
        </p:nvCxnSpPr>
        <p:spPr>
          <a:xfrm flipH="1" flipV="1">
            <a:off x="3814232" y="5598259"/>
            <a:ext cx="10582" cy="369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922388BB-9B26-BB42-AD45-2628BE476B5C}"/>
              </a:ext>
            </a:extLst>
          </p:cNvPr>
          <p:cNvCxnSpPr>
            <a:cxnSpLocks/>
            <a:stCxn id="66" idx="6"/>
            <a:endCxn id="67" idx="2"/>
          </p:cNvCxnSpPr>
          <p:nvPr/>
        </p:nvCxnSpPr>
        <p:spPr>
          <a:xfrm flipV="1">
            <a:off x="1276350" y="5352728"/>
            <a:ext cx="262467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723AA10-8991-5242-9002-EF039DD0C5F7}"/>
              </a:ext>
            </a:extLst>
          </p:cNvPr>
          <p:cNvCxnSpPr>
            <a:cxnSpLocks/>
          </p:cNvCxnSpPr>
          <p:nvPr/>
        </p:nvCxnSpPr>
        <p:spPr>
          <a:xfrm flipV="1">
            <a:off x="2300815" y="5352725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E04BFDA-2030-154F-B687-7102F9D3247D}"/>
              </a:ext>
            </a:extLst>
          </p:cNvPr>
          <p:cNvCxnSpPr>
            <a:cxnSpLocks/>
          </p:cNvCxnSpPr>
          <p:nvPr/>
        </p:nvCxnSpPr>
        <p:spPr>
          <a:xfrm flipV="1">
            <a:off x="3136898" y="5352724"/>
            <a:ext cx="279402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BCE51215-E609-7C48-9135-D0A5DED60B5B}"/>
              </a:ext>
            </a:extLst>
          </p:cNvPr>
          <p:cNvSpPr txBox="1"/>
          <p:nvPr/>
        </p:nvSpPr>
        <p:spPr>
          <a:xfrm>
            <a:off x="2656418" y="5032308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823123C-4597-4341-BDAB-DE7D01C3807F}"/>
              </a:ext>
            </a:extLst>
          </p:cNvPr>
          <p:cNvSpPr txBox="1"/>
          <p:nvPr/>
        </p:nvSpPr>
        <p:spPr>
          <a:xfrm>
            <a:off x="2654307" y="5908883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B780FE0-92FA-BF40-8D79-C9B1B5F42149}"/>
              </a:ext>
            </a:extLst>
          </p:cNvPr>
          <p:cNvSpPr/>
          <p:nvPr/>
        </p:nvSpPr>
        <p:spPr>
          <a:xfrm>
            <a:off x="158749" y="4616129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ATT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0216177F-7382-DC47-A9BD-1F82DC7144A0}"/>
              </a:ext>
            </a:extLst>
          </p:cNvPr>
          <p:cNvSpPr/>
          <p:nvPr/>
        </p:nvSpPr>
        <p:spPr>
          <a:xfrm>
            <a:off x="1200149" y="4616128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ATT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97D55903-7A2E-E341-B341-FB58200B63B6}"/>
              </a:ext>
            </a:extLst>
          </p:cNvPr>
          <p:cNvSpPr/>
          <p:nvPr/>
        </p:nvSpPr>
        <p:spPr>
          <a:xfrm>
            <a:off x="3086100" y="4616127"/>
            <a:ext cx="778933" cy="491067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ATT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4847F76F-30FA-5E42-9286-6B6A0A8A897A}"/>
              </a:ext>
            </a:extLst>
          </p:cNvPr>
          <p:cNvSpPr txBox="1"/>
          <p:nvPr/>
        </p:nvSpPr>
        <p:spPr>
          <a:xfrm>
            <a:off x="2317750" y="4541242"/>
            <a:ext cx="404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A3642977-41E1-1C45-81C4-C2EF0FB680BB}"/>
              </a:ext>
            </a:extLst>
          </p:cNvPr>
          <p:cNvCxnSpPr>
            <a:cxnSpLocks/>
          </p:cNvCxnSpPr>
          <p:nvPr/>
        </p:nvCxnSpPr>
        <p:spPr>
          <a:xfrm rot="16200000" flipV="1">
            <a:off x="311923" y="5104955"/>
            <a:ext cx="227054" cy="165098"/>
          </a:xfrm>
          <a:prstGeom prst="bentConnector3">
            <a:avLst>
              <a:gd name="adj1" fmla="val 5253"/>
            </a:avLst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5FB71F3F-0ADA-AA45-A896-42990C153AE3}"/>
              </a:ext>
            </a:extLst>
          </p:cNvPr>
          <p:cNvCxnSpPr>
            <a:cxnSpLocks/>
          </p:cNvCxnSpPr>
          <p:nvPr/>
        </p:nvCxnSpPr>
        <p:spPr>
          <a:xfrm rot="16200000" flipV="1">
            <a:off x="1359671" y="5104955"/>
            <a:ext cx="227054" cy="165098"/>
          </a:xfrm>
          <a:prstGeom prst="bentConnector3">
            <a:avLst>
              <a:gd name="adj1" fmla="val 5253"/>
            </a:avLst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493D26A5-7DBE-3045-9FD4-1BFA2F8A864A}"/>
              </a:ext>
            </a:extLst>
          </p:cNvPr>
          <p:cNvCxnSpPr>
            <a:cxnSpLocks/>
          </p:cNvCxnSpPr>
          <p:nvPr/>
        </p:nvCxnSpPr>
        <p:spPr>
          <a:xfrm rot="16200000" flipV="1">
            <a:off x="3228691" y="5104955"/>
            <a:ext cx="227054" cy="165098"/>
          </a:xfrm>
          <a:prstGeom prst="bentConnector3">
            <a:avLst>
              <a:gd name="adj1" fmla="val 5253"/>
            </a:avLst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5E645D65-0C0D-9046-9F5F-A08D6E58B4B3}"/>
              </a:ext>
            </a:extLst>
          </p:cNvPr>
          <p:cNvSpPr/>
          <p:nvPr/>
        </p:nvSpPr>
        <p:spPr>
          <a:xfrm>
            <a:off x="1638303" y="3731070"/>
            <a:ext cx="948265" cy="49106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Output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C7C8187-FDD4-9A4E-9A47-477CBAA13F15}"/>
              </a:ext>
            </a:extLst>
          </p:cNvPr>
          <p:cNvCxnSpPr>
            <a:cxnSpLocks/>
            <a:endCxn id="99" idx="3"/>
          </p:cNvCxnSpPr>
          <p:nvPr/>
        </p:nvCxnSpPr>
        <p:spPr>
          <a:xfrm flipV="1">
            <a:off x="956735" y="4150222"/>
            <a:ext cx="820438" cy="4565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A91CB249-F984-1B4A-AD8B-1F9E6D6A103D}"/>
              </a:ext>
            </a:extLst>
          </p:cNvPr>
          <p:cNvCxnSpPr>
            <a:cxnSpLocks/>
            <a:endCxn id="99" idx="4"/>
          </p:cNvCxnSpPr>
          <p:nvPr/>
        </p:nvCxnSpPr>
        <p:spPr>
          <a:xfrm flipV="1">
            <a:off x="2030941" y="4222137"/>
            <a:ext cx="81495" cy="4195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13EE0511-C7BA-4E40-A492-8C99F98E9FF6}"/>
              </a:ext>
            </a:extLst>
          </p:cNvPr>
          <p:cNvCxnSpPr>
            <a:cxnSpLocks/>
            <a:endCxn id="99" idx="5"/>
          </p:cNvCxnSpPr>
          <p:nvPr/>
        </p:nvCxnSpPr>
        <p:spPr>
          <a:xfrm flipH="1" flipV="1">
            <a:off x="2447698" y="4150222"/>
            <a:ext cx="689200" cy="4217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57F3D82-E785-B64E-92B9-F0BBE77BA87F}"/>
              </a:ext>
            </a:extLst>
          </p:cNvPr>
          <p:cNvSpPr/>
          <p:nvPr/>
        </p:nvSpPr>
        <p:spPr>
          <a:xfrm>
            <a:off x="4872567" y="4957513"/>
            <a:ext cx="1504951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RNN_ATTENTION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6CDFFBF1-D595-FD48-AC12-51CC3D5FB1AC}"/>
              </a:ext>
            </a:extLst>
          </p:cNvPr>
          <p:cNvSpPr/>
          <p:nvPr/>
        </p:nvSpPr>
        <p:spPr>
          <a:xfrm>
            <a:off x="6616170" y="4957513"/>
            <a:ext cx="224049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RNN_ATTENTION_REVERSE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2286C3B1-9413-194F-97B1-CF2155B592B3}"/>
              </a:ext>
            </a:extLst>
          </p:cNvPr>
          <p:cNvSpPr/>
          <p:nvPr/>
        </p:nvSpPr>
        <p:spPr>
          <a:xfrm>
            <a:off x="6082772" y="5907343"/>
            <a:ext cx="1504951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INPUTS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0E20F52D-661B-394D-860A-B3BC7742CF81}"/>
              </a:ext>
            </a:extLst>
          </p:cNvPr>
          <p:cNvSpPr/>
          <p:nvPr/>
        </p:nvSpPr>
        <p:spPr>
          <a:xfrm>
            <a:off x="6009218" y="4080938"/>
            <a:ext cx="1652061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CONCAT_OUTPUTS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1D46E885-36BD-1A49-B6DF-8F94F43B3449}"/>
              </a:ext>
            </a:extLst>
          </p:cNvPr>
          <p:cNvCxnSpPr>
            <a:cxnSpLocks/>
          </p:cNvCxnSpPr>
          <p:nvPr/>
        </p:nvCxnSpPr>
        <p:spPr>
          <a:xfrm flipH="1" flipV="1">
            <a:off x="6038322" y="5375023"/>
            <a:ext cx="413279" cy="54793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4AF0072C-FE0E-9B4E-A2C0-87831827719E}"/>
              </a:ext>
            </a:extLst>
          </p:cNvPr>
          <p:cNvCxnSpPr>
            <a:cxnSpLocks/>
            <a:stCxn id="104" idx="0"/>
          </p:cNvCxnSpPr>
          <p:nvPr/>
        </p:nvCxnSpPr>
        <p:spPr>
          <a:xfrm flipH="1" flipV="1">
            <a:off x="7252763" y="4498448"/>
            <a:ext cx="483654" cy="4590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210E9C6-FCBB-E648-B0FD-D45C67D6A259}"/>
              </a:ext>
            </a:extLst>
          </p:cNvPr>
          <p:cNvCxnSpPr>
            <a:cxnSpLocks/>
          </p:cNvCxnSpPr>
          <p:nvPr/>
        </p:nvCxnSpPr>
        <p:spPr>
          <a:xfrm flipV="1">
            <a:off x="6038322" y="4498449"/>
            <a:ext cx="413279" cy="4590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5364B921-DB06-3B46-A251-A69B558C179A}"/>
              </a:ext>
            </a:extLst>
          </p:cNvPr>
          <p:cNvCxnSpPr>
            <a:cxnSpLocks/>
            <a:endCxn id="104" idx="2"/>
          </p:cNvCxnSpPr>
          <p:nvPr/>
        </p:nvCxnSpPr>
        <p:spPr>
          <a:xfrm flipV="1">
            <a:off x="7252763" y="5375023"/>
            <a:ext cx="483654" cy="5323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839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32AA7-B3BD-F84A-A699-55285A975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CLASS_WEIGHT</a:t>
            </a:r>
          </a:p>
          <a:p>
            <a:pPr lvl="1"/>
            <a:r>
              <a:rPr lang="en-US" dirty="0"/>
              <a:t>a penalty for the loss of </a:t>
            </a:r>
            <a:r>
              <a:rPr lang="en-US" dirty="0" err="1"/>
              <a:t>target_class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strategy for training with imbalanced data</a:t>
            </a:r>
          </a:p>
          <a:p>
            <a:pPr lvl="1"/>
            <a:endParaRPr lang="en-US" dirty="0"/>
          </a:p>
          <a:p>
            <a:r>
              <a:rPr lang="en-US" dirty="0"/>
              <a:t>DECAY_STEPS, DECAY_RATE</a:t>
            </a:r>
          </a:p>
          <a:p>
            <a:pPr lvl="1"/>
            <a:r>
              <a:rPr lang="en-US" dirty="0"/>
              <a:t>Learning rate will be exponentially decreased</a:t>
            </a:r>
          </a:p>
          <a:p>
            <a:pPr lvl="1"/>
            <a:endParaRPr lang="en-US" dirty="0"/>
          </a:p>
          <a:p>
            <a:r>
              <a:rPr lang="en-US" dirty="0"/>
              <a:t>KEEP_PROB</a:t>
            </a:r>
          </a:p>
          <a:p>
            <a:pPr lvl="1"/>
            <a:r>
              <a:rPr lang="en-US" dirty="0"/>
              <a:t>Drop-out </a:t>
            </a:r>
          </a:p>
          <a:p>
            <a:pPr lvl="1"/>
            <a:endParaRPr lang="en-US" dirty="0"/>
          </a:p>
          <a:p>
            <a:r>
              <a:rPr lang="en-US" dirty="0"/>
              <a:t>L2_REG</a:t>
            </a:r>
          </a:p>
          <a:p>
            <a:pPr lvl="1"/>
            <a:r>
              <a:rPr lang="en-US" dirty="0"/>
              <a:t>Ridge (L2) regularization</a:t>
            </a:r>
          </a:p>
          <a:p>
            <a:pPr lvl="1"/>
            <a:r>
              <a:rPr lang="en-US" dirty="0"/>
              <a:t>A strength of regularized terms</a:t>
            </a:r>
          </a:p>
          <a:p>
            <a:pPr lvl="1"/>
            <a:endParaRPr lang="en-US" dirty="0"/>
          </a:p>
          <a:p>
            <a:r>
              <a:rPr lang="en-US" dirty="0"/>
              <a:t>EMB_MATRIX_FILENAME</a:t>
            </a:r>
          </a:p>
          <a:p>
            <a:pPr lvl="1"/>
            <a:r>
              <a:rPr lang="en-US" dirty="0"/>
              <a:t>If it is False, embedding layer will be learned by linear embedding method.</a:t>
            </a:r>
          </a:p>
          <a:p>
            <a:pPr lvl="1"/>
            <a:r>
              <a:rPr lang="en-US" dirty="0"/>
              <a:t>If it is a embedding matrix filename, it will be used as external embedding lookup matrix.</a:t>
            </a:r>
          </a:p>
        </p:txBody>
      </p:sp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Sequence analyzer; extra features</a:t>
            </a:r>
          </a:p>
        </p:txBody>
      </p:sp>
    </p:spTree>
    <p:extLst>
      <p:ext uri="{BB962C8B-B14F-4D97-AF65-F5344CB8AC3E}">
        <p14:creationId xmlns:p14="http://schemas.microsoft.com/office/powerpoint/2010/main" val="1204560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32AA7-B3BD-F84A-A699-55285A975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sequence_analyzer.model.Get_model_list</a:t>
            </a:r>
            <a:endParaRPr lang="en-US" dirty="0"/>
          </a:p>
          <a:p>
            <a:pPr lvl="1"/>
            <a:r>
              <a:rPr lang="en-US" dirty="0"/>
              <a:t>Make </a:t>
            </a:r>
            <a:r>
              <a:rPr lang="en-US" dirty="0" err="1"/>
              <a:t>model_list</a:t>
            </a:r>
            <a:r>
              <a:rPr lang="en-US" dirty="0"/>
              <a:t> from the given parameter dictionary or the saved </a:t>
            </a:r>
            <a:r>
              <a:rPr lang="en-US" dirty="0" err="1"/>
              <a:t>flag_list.pkl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sequence_analyzer.model.Train_model_list</a:t>
            </a:r>
            <a:endParaRPr lang="en-US" dirty="0"/>
          </a:p>
          <a:p>
            <a:r>
              <a:rPr lang="en-US" dirty="0" err="1"/>
              <a:t>sequence_analyzer.model.Test_model_list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sequence_analyzer.report.Run_tensorboard</a:t>
            </a:r>
            <a:endParaRPr lang="en-US" dirty="0"/>
          </a:p>
          <a:p>
            <a:r>
              <a:rPr lang="en-US" dirty="0" err="1"/>
              <a:t>sequence_analyzer.report.Stop_tensorboard</a:t>
            </a:r>
            <a:endParaRPr lang="en-US" dirty="0"/>
          </a:p>
        </p:txBody>
      </p:sp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Sequence analyzer; extra functions</a:t>
            </a:r>
          </a:p>
        </p:txBody>
      </p:sp>
    </p:spTree>
    <p:extLst>
      <p:ext uri="{BB962C8B-B14F-4D97-AF65-F5344CB8AC3E}">
        <p14:creationId xmlns:p14="http://schemas.microsoft.com/office/powerpoint/2010/main" val="1681635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Sequence analyzer; reports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D4589D-CC92-7745-8568-C835F2A93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50" y="1876956"/>
            <a:ext cx="8280209" cy="17307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82166B6-26B7-0749-A82B-8A08226D6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50" y="3793991"/>
            <a:ext cx="4264429" cy="29978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7B72C1E-3D8A-C041-9410-1F8409FB10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881"/>
          <a:stretch/>
        </p:blipFill>
        <p:spPr>
          <a:xfrm>
            <a:off x="4874622" y="3956482"/>
            <a:ext cx="3842737" cy="195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52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Sequence analyzer; reports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2D9846-DC9B-8B47-9D71-406FEACAC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38" y="1764284"/>
            <a:ext cx="6891251" cy="45759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6FA82E-DE71-E14B-AC9D-B47813C669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325"/>
          <a:stretch/>
        </p:blipFill>
        <p:spPr>
          <a:xfrm>
            <a:off x="3485366" y="1764284"/>
            <a:ext cx="5217386" cy="508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8314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Sequence analyzer; reports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9487BA-2D0C-7748-8092-3DF706C11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60" y="1666346"/>
            <a:ext cx="4459449" cy="31350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7B17BA-BBA1-2240-AF0D-D3A073C49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194" y="4882971"/>
            <a:ext cx="2645566" cy="18752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78102C-A1D9-D343-AC19-E41C1AB624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5393" y="4882970"/>
            <a:ext cx="2602192" cy="18788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7AF653D-57FE-CE47-9DEB-703B316F0E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3780" y="1690689"/>
            <a:ext cx="3223953" cy="303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997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Sequence analyzer; </a:t>
            </a:r>
            <a:r>
              <a:rPr lang="en-US" b="1" dirty="0" err="1"/>
              <a:t>tensorboard</a:t>
            </a: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7B8262-6BDD-224F-9F34-292E47B3B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16" y="1876956"/>
            <a:ext cx="4829793" cy="21233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966E6D-9B44-9B47-87FA-B2E689282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17" y="4083860"/>
            <a:ext cx="4829793" cy="19013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812068-8FC6-7B44-BDB9-D3C6EE8540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323" y="1876956"/>
            <a:ext cx="3471353" cy="26885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A9EAC8-C060-CC44-B17F-586D0570D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4175" y="3870958"/>
            <a:ext cx="3673648" cy="283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090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32AA7-B3BD-F84A-A699-55285A975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 </a:t>
            </a:r>
            <a:r>
              <a:rPr lang="en-US" b="1" dirty="0"/>
              <a:t>automatic</a:t>
            </a:r>
            <a:r>
              <a:rPr lang="en-US" dirty="0"/>
              <a:t> medical </a:t>
            </a:r>
            <a:r>
              <a:rPr lang="en-US" b="1" dirty="0"/>
              <a:t>sequence data</a:t>
            </a:r>
            <a:r>
              <a:rPr lang="en-US" dirty="0"/>
              <a:t> analyzing tool to </a:t>
            </a:r>
            <a:r>
              <a:rPr lang="en-US" b="1" dirty="0"/>
              <a:t>predict</a:t>
            </a:r>
            <a:r>
              <a:rPr lang="en-US" dirty="0"/>
              <a:t> high-risk patients by using </a:t>
            </a:r>
            <a:r>
              <a:rPr lang="en-US" b="1" dirty="0"/>
              <a:t>deep learning method</a:t>
            </a:r>
            <a:r>
              <a:rPr lang="en-US" dirty="0"/>
              <a:t> from </a:t>
            </a:r>
            <a:r>
              <a:rPr lang="en-US" b="1" dirty="0"/>
              <a:t>OHDSI-CDM</a:t>
            </a:r>
            <a:r>
              <a:rPr lang="en-US" dirty="0"/>
              <a:t> databases.</a:t>
            </a:r>
          </a:p>
          <a:p>
            <a:endParaRPr lang="en-US" dirty="0"/>
          </a:p>
          <a:p>
            <a:r>
              <a:rPr lang="en-US" dirty="0"/>
              <a:t>Main features</a:t>
            </a:r>
          </a:p>
          <a:p>
            <a:pPr lvl="1"/>
            <a:r>
              <a:rPr lang="en-US" dirty="0"/>
              <a:t>OMOP-CDM eco.</a:t>
            </a:r>
          </a:p>
          <a:p>
            <a:pPr lvl="1"/>
            <a:r>
              <a:rPr lang="en-US" dirty="0"/>
              <a:t>Reformatting transactional data (DB) to </a:t>
            </a:r>
            <a:r>
              <a:rPr lang="en-US" b="1" dirty="0"/>
              <a:t>sequential data (Tensor)</a:t>
            </a:r>
            <a:endParaRPr lang="en-US" dirty="0"/>
          </a:p>
          <a:p>
            <a:pPr lvl="1"/>
            <a:r>
              <a:rPr lang="en-US" b="1" dirty="0"/>
              <a:t>Embedding methods</a:t>
            </a:r>
          </a:p>
          <a:p>
            <a:pPr lvl="1"/>
            <a:r>
              <a:rPr lang="en-US" dirty="0"/>
              <a:t>Building multiple &amp; flexible </a:t>
            </a:r>
            <a:r>
              <a:rPr lang="en-US" b="1" dirty="0"/>
              <a:t>deep learning models easily.</a:t>
            </a:r>
            <a:endParaRPr lang="en-US" dirty="0"/>
          </a:p>
          <a:p>
            <a:pPr lvl="1"/>
            <a:r>
              <a:rPr lang="en-US" b="1" dirty="0"/>
              <a:t>Logging</a:t>
            </a:r>
            <a:r>
              <a:rPr lang="en-US" dirty="0"/>
              <a:t> and </a:t>
            </a:r>
            <a:r>
              <a:rPr lang="en-US" b="1" dirty="0"/>
              <a:t>reporting</a:t>
            </a:r>
            <a:endParaRPr lang="en-US" dirty="0"/>
          </a:p>
        </p:txBody>
      </p:sp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Brief Info.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What is it</a:t>
            </a:r>
          </a:p>
        </p:txBody>
      </p:sp>
    </p:spTree>
    <p:extLst>
      <p:ext uri="{BB962C8B-B14F-4D97-AF65-F5344CB8AC3E}">
        <p14:creationId xmlns:p14="http://schemas.microsoft.com/office/powerpoint/2010/main" val="3704411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Brief Info.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Packages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80ABE6-6F25-4D45-BB98-927F44FE0285}"/>
              </a:ext>
            </a:extLst>
          </p:cNvPr>
          <p:cNvSpPr/>
          <p:nvPr/>
        </p:nvSpPr>
        <p:spPr>
          <a:xfrm>
            <a:off x="364066" y="2091267"/>
            <a:ext cx="2345267" cy="59266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ysClr val="windowText" lastClr="000000"/>
                </a:solidFill>
              </a:rPr>
              <a:t>CDM_datasetmaker</a:t>
            </a:r>
            <a:endParaRPr 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32E6B4-E600-754B-A8DA-5740E9162FD9}"/>
              </a:ext>
            </a:extLst>
          </p:cNvPr>
          <p:cNvSpPr/>
          <p:nvPr/>
        </p:nvSpPr>
        <p:spPr>
          <a:xfrm>
            <a:off x="364066" y="5147734"/>
            <a:ext cx="2345267" cy="59266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ysClr val="windowText" lastClr="000000"/>
                </a:solidFill>
              </a:rPr>
              <a:t>Sequence_anlayzer</a:t>
            </a:r>
            <a:endParaRPr 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D05684-BA5D-EE47-BA39-8A072BC076A4}"/>
              </a:ext>
            </a:extLst>
          </p:cNvPr>
          <p:cNvSpPr/>
          <p:nvPr/>
        </p:nvSpPr>
        <p:spPr>
          <a:xfrm>
            <a:off x="965200" y="3619500"/>
            <a:ext cx="1744133" cy="592667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ysClr val="windowText" lastClr="000000"/>
                </a:solidFill>
              </a:rPr>
              <a:t>Medterm2vec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177BBAE-42E8-D143-BFFB-58D3B0186A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918880"/>
              </p:ext>
            </p:extLst>
          </p:nvPr>
        </p:nvGraphicFramePr>
        <p:xfrm>
          <a:off x="3623733" y="2091267"/>
          <a:ext cx="4891618" cy="37050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47534">
                  <a:extLst>
                    <a:ext uri="{9D8B030D-6E8A-4147-A177-3AD203B41FA5}">
                      <a16:colId xmlns:a16="http://schemas.microsoft.com/office/drawing/2014/main" val="4284899641"/>
                    </a:ext>
                  </a:extLst>
                </a:gridCol>
                <a:gridCol w="1344084">
                  <a:extLst>
                    <a:ext uri="{9D8B030D-6E8A-4147-A177-3AD203B41FA5}">
                      <a16:colId xmlns:a16="http://schemas.microsoft.com/office/drawing/2014/main" val="1594056008"/>
                    </a:ext>
                  </a:extLst>
                </a:gridCol>
              </a:tblGrid>
              <a:tr h="608189">
                <a:tc>
                  <a:txBody>
                    <a:bodyPr/>
                    <a:lstStyle/>
                    <a:p>
                      <a:r>
                        <a:rPr lang="en-US" dirty="0"/>
                        <a:t>Making </a:t>
                      </a:r>
                      <a:r>
                        <a:rPr lang="en-US" b="1" dirty="0"/>
                        <a:t>datasets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(Essential)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82742"/>
                  </a:ext>
                </a:extLst>
              </a:tr>
              <a:tr h="8819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15579119"/>
                  </a:ext>
                </a:extLst>
              </a:tr>
              <a:tr h="608189">
                <a:tc>
                  <a:txBody>
                    <a:bodyPr/>
                    <a:lstStyle/>
                    <a:p>
                      <a:r>
                        <a:rPr lang="en-US" dirty="0"/>
                        <a:t>An external process to make </a:t>
                      </a:r>
                      <a:r>
                        <a:rPr lang="en-US" b="1" dirty="0"/>
                        <a:t>embedding matrix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(Optional)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92061811"/>
                  </a:ext>
                </a:extLst>
              </a:tr>
              <a:tr h="23001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7909423"/>
                  </a:ext>
                </a:extLst>
              </a:tr>
              <a:tr h="5689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2525392"/>
                  </a:ext>
                </a:extLst>
              </a:tr>
              <a:tr h="608189">
                <a:tc>
                  <a:txBody>
                    <a:bodyPr/>
                    <a:lstStyle/>
                    <a:p>
                      <a:r>
                        <a:rPr lang="en-US" dirty="0"/>
                        <a:t>Building, training and testing </a:t>
                      </a:r>
                      <a:r>
                        <a:rPr lang="en-US" b="1" dirty="0"/>
                        <a:t>models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(Essential)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60073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499753-68C6-EA47-80C8-2D1DE6C08246}"/>
              </a:ext>
            </a:extLst>
          </p:cNvPr>
          <p:cNvCxnSpPr>
            <a:cxnSpLocks/>
          </p:cNvCxnSpPr>
          <p:nvPr/>
        </p:nvCxnSpPr>
        <p:spPr>
          <a:xfrm>
            <a:off x="1837266" y="2689758"/>
            <a:ext cx="4233" cy="935566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56FE8AB-790D-7F46-AAE4-D486D4D2D619}"/>
              </a:ext>
            </a:extLst>
          </p:cNvPr>
          <p:cNvCxnSpPr/>
          <p:nvPr/>
        </p:nvCxnSpPr>
        <p:spPr>
          <a:xfrm>
            <a:off x="1833032" y="4217991"/>
            <a:ext cx="4233" cy="935566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A8ED4B-5E33-E542-95BA-E1C7133A013F}"/>
              </a:ext>
            </a:extLst>
          </p:cNvPr>
          <p:cNvCxnSpPr>
            <a:cxnSpLocks/>
          </p:cNvCxnSpPr>
          <p:nvPr/>
        </p:nvCxnSpPr>
        <p:spPr>
          <a:xfrm>
            <a:off x="713317" y="2698750"/>
            <a:ext cx="0" cy="24489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2B0EDF8-0508-7C47-847F-F7F4D838F794}"/>
              </a:ext>
            </a:extLst>
          </p:cNvPr>
          <p:cNvSpPr txBox="1"/>
          <p:nvPr/>
        </p:nvSpPr>
        <p:spPr>
          <a:xfrm>
            <a:off x="3623733" y="5796280"/>
            <a:ext cx="5038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https://github.com/DannielJin/sequence_analyzer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1B66C2-0F91-204C-AAF2-DCCCE8BE25A1}"/>
              </a:ext>
            </a:extLst>
          </p:cNvPr>
          <p:cNvSpPr txBox="1"/>
          <p:nvPr/>
        </p:nvSpPr>
        <p:spPr>
          <a:xfrm>
            <a:off x="3623733" y="4137809"/>
            <a:ext cx="5038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https://github.com/DannielJin/</a:t>
            </a:r>
            <a:r>
              <a:rPr lang="en-US" dirty="0">
                <a:hlinkClick r:id="rId3"/>
              </a:rPr>
              <a:t>medterm2vec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487E10-334D-D943-AAD6-C94F458BB8D3}"/>
              </a:ext>
            </a:extLst>
          </p:cNvPr>
          <p:cNvSpPr txBox="1"/>
          <p:nvPr/>
        </p:nvSpPr>
        <p:spPr>
          <a:xfrm>
            <a:off x="3623733" y="2499268"/>
            <a:ext cx="5038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https://github.com/DannielJin/</a:t>
            </a:r>
            <a:r>
              <a:rPr lang="en-US" dirty="0">
                <a:hlinkClick r:id="rId4"/>
              </a:rPr>
              <a:t>cdm_datasetmaker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77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32AA7-B3BD-F84A-A699-55285A975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10642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/>
              <a:t>CDM_datasetmaker</a:t>
            </a:r>
            <a:endParaRPr lang="en-US" dirty="0"/>
          </a:p>
          <a:p>
            <a:pPr lvl="1"/>
            <a:r>
              <a:rPr lang="en-US" dirty="0"/>
              <a:t>Makes target cohort and sampled (or matched) comparator cohort.</a:t>
            </a:r>
          </a:p>
          <a:p>
            <a:pPr lvl="1"/>
            <a:r>
              <a:rPr lang="en-US" dirty="0"/>
              <a:t>Extracts features and make datasets.</a:t>
            </a:r>
          </a:p>
          <a:p>
            <a:pPr lvl="1"/>
            <a:r>
              <a:rPr lang="en-US" dirty="0"/>
              <a:t>Supports sparse matrix (low-memory)</a:t>
            </a:r>
          </a:p>
          <a:p>
            <a:endParaRPr lang="en-US" dirty="0"/>
          </a:p>
          <a:p>
            <a:r>
              <a:rPr lang="en-US" dirty="0"/>
              <a:t>Medterm2vec</a:t>
            </a:r>
          </a:p>
          <a:p>
            <a:pPr lvl="1"/>
            <a:r>
              <a:rPr lang="en-US" dirty="0"/>
              <a:t>From the by-products of </a:t>
            </a:r>
            <a:r>
              <a:rPr lang="en-US" dirty="0" err="1"/>
              <a:t>CDM_datasetmaker</a:t>
            </a:r>
            <a:r>
              <a:rPr lang="en-US" dirty="0"/>
              <a:t>, this package makes datasets for embedding models.</a:t>
            </a:r>
          </a:p>
          <a:p>
            <a:pPr lvl="1"/>
            <a:r>
              <a:rPr lang="en-US" dirty="0"/>
              <a:t>Supports embedding models (LINE, SDNE, Word2vec, Med2vec)</a:t>
            </a:r>
          </a:p>
          <a:p>
            <a:pPr lvl="1"/>
            <a:r>
              <a:rPr lang="en-US" dirty="0"/>
              <a:t>Trains embedding models and saves the result (embedding matrix)</a:t>
            </a:r>
          </a:p>
          <a:p>
            <a:pPr lvl="1"/>
            <a:r>
              <a:rPr lang="en-US" dirty="0"/>
              <a:t>Visualize embedding results</a:t>
            </a:r>
          </a:p>
          <a:p>
            <a:pPr lvl="1"/>
            <a:endParaRPr lang="en-US" dirty="0"/>
          </a:p>
          <a:p>
            <a:r>
              <a:rPr lang="en-US" dirty="0" err="1"/>
              <a:t>Sequence_analyzer</a:t>
            </a:r>
            <a:endParaRPr lang="en-US" dirty="0"/>
          </a:p>
          <a:p>
            <a:pPr lvl="1"/>
            <a:r>
              <a:rPr lang="en-US" dirty="0"/>
              <a:t>From the parameter settings, this package builds, trains &amp; tests deep learning models easily.</a:t>
            </a:r>
          </a:p>
          <a:p>
            <a:pPr lvl="1"/>
            <a:r>
              <a:rPr lang="en-US" dirty="0"/>
              <a:t>Supports grid-search methods to find optimal hyper parameters.</a:t>
            </a:r>
          </a:p>
          <a:p>
            <a:pPr lvl="1"/>
            <a:r>
              <a:rPr lang="en-US" dirty="0"/>
              <a:t>Supports various deep learning models with flexible structures (RNN-GRU/LSTM/</a:t>
            </a:r>
            <a:r>
              <a:rPr lang="en-US" dirty="0" err="1"/>
              <a:t>BiLSTM</a:t>
            </a:r>
            <a:r>
              <a:rPr lang="en-US" dirty="0"/>
              <a:t>, attention module, CNN, FNN)</a:t>
            </a:r>
          </a:p>
          <a:p>
            <a:pPr lvl="1"/>
            <a:r>
              <a:rPr lang="en-US" dirty="0"/>
              <a:t>Supports external embedding matrices for embedding layers</a:t>
            </a:r>
          </a:p>
          <a:p>
            <a:pPr lvl="1"/>
            <a:endParaRPr lang="en-US" dirty="0"/>
          </a:p>
        </p:txBody>
      </p:sp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Brief Info.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214383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CDM </a:t>
            </a:r>
            <a:r>
              <a:rPr lang="en-US" b="1" dirty="0" err="1"/>
              <a:t>datasetmaker</a:t>
            </a:r>
            <a:endParaRPr lang="en-US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1A41E0-8E5A-F64F-9CF8-316E08B64D4B}"/>
              </a:ext>
            </a:extLst>
          </p:cNvPr>
          <p:cNvSpPr/>
          <p:nvPr/>
        </p:nvSpPr>
        <p:spPr>
          <a:xfrm>
            <a:off x="1921933" y="1782231"/>
            <a:ext cx="2057399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DB_connection.txt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D201D6-2B30-0A4A-99D2-3FB8ABE6F7AF}"/>
              </a:ext>
            </a:extLst>
          </p:cNvPr>
          <p:cNvSpPr/>
          <p:nvPr/>
        </p:nvSpPr>
        <p:spPr>
          <a:xfrm>
            <a:off x="1921934" y="2292876"/>
            <a:ext cx="2057398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DS_CONFIG.txt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BF6F04-0DEE-5241-AA8F-F78D3A30EC91}"/>
              </a:ext>
            </a:extLst>
          </p:cNvPr>
          <p:cNvSpPr/>
          <p:nvPr/>
        </p:nvSpPr>
        <p:spPr>
          <a:xfrm>
            <a:off x="1921933" y="3182417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[1] </a:t>
            </a:r>
            <a:r>
              <a:rPr lang="en-US" b="1" dirty="0" err="1">
                <a:solidFill>
                  <a:sysClr val="windowText" lastClr="000000"/>
                </a:solidFill>
              </a:rPr>
              <a:t>Make_target_comp_tables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BE58DD-8DA1-DC44-B469-94964E44BAF4}"/>
              </a:ext>
            </a:extLst>
          </p:cNvPr>
          <p:cNvSpPr/>
          <p:nvPr/>
        </p:nvSpPr>
        <p:spPr>
          <a:xfrm>
            <a:off x="1921933" y="4062952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[2] Table to </a:t>
            </a:r>
            <a:r>
              <a:rPr lang="en-US" b="1" dirty="0" err="1">
                <a:solidFill>
                  <a:sysClr val="windowText" lastClr="000000"/>
                </a:solidFill>
              </a:rPr>
              <a:t>rawSeq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53AF37-F4DF-EB43-AB06-E0ABE1248403}"/>
              </a:ext>
            </a:extLst>
          </p:cNvPr>
          <p:cNvSpPr/>
          <p:nvPr/>
        </p:nvSpPr>
        <p:spPr>
          <a:xfrm>
            <a:off x="1921932" y="4943487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[3] </a:t>
            </a:r>
            <a:r>
              <a:rPr lang="en-US" b="1" dirty="0" err="1">
                <a:solidFill>
                  <a:sysClr val="windowText" lastClr="000000"/>
                </a:solidFill>
              </a:rPr>
              <a:t>rawSeq</a:t>
            </a:r>
            <a:r>
              <a:rPr lang="en-US" b="1" dirty="0">
                <a:solidFill>
                  <a:sysClr val="windowText" lastClr="000000"/>
                </a:solidFill>
              </a:rPr>
              <a:t> to </a:t>
            </a:r>
            <a:r>
              <a:rPr lang="en-US" b="1" dirty="0" err="1">
                <a:solidFill>
                  <a:sysClr val="windowText" lastClr="000000"/>
                </a:solidFill>
              </a:rPr>
              <a:t>multihot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93D7CB-E634-AF4B-B446-5ADCDB45A284}"/>
              </a:ext>
            </a:extLst>
          </p:cNvPr>
          <p:cNvSpPr/>
          <p:nvPr/>
        </p:nvSpPr>
        <p:spPr>
          <a:xfrm>
            <a:off x="1921932" y="5824022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[4] </a:t>
            </a:r>
            <a:r>
              <a:rPr lang="en-US" b="1" dirty="0" err="1">
                <a:solidFill>
                  <a:sysClr val="windowText" lastClr="000000"/>
                </a:solidFill>
              </a:rPr>
              <a:t>Multihot</a:t>
            </a:r>
            <a:r>
              <a:rPr lang="en-US" b="1" dirty="0">
                <a:solidFill>
                  <a:sysClr val="windowText" lastClr="000000"/>
                </a:solidFill>
              </a:rPr>
              <a:t> to Dataset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209F2F-CD15-B14B-96EE-1E208F56CC4C}"/>
              </a:ext>
            </a:extLst>
          </p:cNvPr>
          <p:cNvSpPr/>
          <p:nvPr/>
        </p:nvSpPr>
        <p:spPr>
          <a:xfrm>
            <a:off x="245533" y="1655234"/>
            <a:ext cx="4995334" cy="117845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ysClr val="windowText" lastClr="000000"/>
                </a:solidFill>
              </a:rPr>
              <a:t>CONFIGs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4183127-6262-814E-B019-DEAD5AC47183}"/>
              </a:ext>
            </a:extLst>
          </p:cNvPr>
          <p:cNvSpPr/>
          <p:nvPr/>
        </p:nvSpPr>
        <p:spPr>
          <a:xfrm>
            <a:off x="245533" y="3034249"/>
            <a:ext cx="4995334" cy="335808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ysClr val="windowText" lastClr="000000"/>
                </a:solidFill>
              </a:rPr>
              <a:t>PIPELINE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206751-8E11-BF4B-9515-567602141379}"/>
              </a:ext>
            </a:extLst>
          </p:cNvPr>
          <p:cNvSpPr/>
          <p:nvPr/>
        </p:nvSpPr>
        <p:spPr>
          <a:xfrm>
            <a:off x="5655733" y="1782231"/>
            <a:ext cx="3259668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Config. files for DB connections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73DC2C-6CDB-7549-8939-98B23D596A10}"/>
              </a:ext>
            </a:extLst>
          </p:cNvPr>
          <p:cNvSpPr/>
          <p:nvPr/>
        </p:nvSpPr>
        <p:spPr>
          <a:xfrm>
            <a:off x="5655733" y="2292876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Config. files for feature extraction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50331E-267F-6143-A8FE-F1BB210BC14E}"/>
              </a:ext>
            </a:extLst>
          </p:cNvPr>
          <p:cNvSpPr/>
          <p:nvPr/>
        </p:nvSpPr>
        <p:spPr>
          <a:xfrm>
            <a:off x="5655733" y="3182417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Makes cohorts and extracting features 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7D32E-48E7-2844-84E4-A7DC0E4458C3}"/>
              </a:ext>
            </a:extLst>
          </p:cNvPr>
          <p:cNvSpPr/>
          <p:nvPr/>
        </p:nvSpPr>
        <p:spPr>
          <a:xfrm>
            <a:off x="5655733" y="4062952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Transforms tables to List-List-List-List formatted data (</a:t>
            </a:r>
            <a:r>
              <a:rPr lang="en-US" sz="1400" b="1" dirty="0" err="1">
                <a:solidFill>
                  <a:sysClr val="windowText" lastClr="000000"/>
                </a:solidFill>
              </a:rPr>
              <a:t>rawSeq</a:t>
            </a:r>
            <a:r>
              <a:rPr lang="en-US" sz="1400" b="1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08F6D8-7A9C-FE46-8315-66E7B5A4A83F}"/>
              </a:ext>
            </a:extLst>
          </p:cNvPr>
          <p:cNvSpPr/>
          <p:nvPr/>
        </p:nvSpPr>
        <p:spPr>
          <a:xfrm>
            <a:off x="5655732" y="4943487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Transforms the </a:t>
            </a:r>
            <a:r>
              <a:rPr lang="en-US" sz="1400" b="1" dirty="0" err="1">
                <a:solidFill>
                  <a:sysClr val="windowText" lastClr="000000"/>
                </a:solidFill>
              </a:rPr>
              <a:t>rawSeq</a:t>
            </a:r>
            <a:r>
              <a:rPr lang="en-US" sz="1400" b="1" dirty="0">
                <a:solidFill>
                  <a:sysClr val="windowText" lastClr="000000"/>
                </a:solidFill>
              </a:rPr>
              <a:t> to tensors</a:t>
            </a:r>
          </a:p>
          <a:p>
            <a:r>
              <a:rPr lang="en-US" sz="1400" b="1" dirty="0">
                <a:solidFill>
                  <a:sysClr val="windowText" lastClr="000000"/>
                </a:solidFill>
              </a:rPr>
              <a:t>(Batch size, Timesteps, Feature size ) 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158F96-39CA-954F-B4A1-7DEF2BAE0039}"/>
              </a:ext>
            </a:extLst>
          </p:cNvPr>
          <p:cNvSpPr/>
          <p:nvPr/>
        </p:nvSpPr>
        <p:spPr>
          <a:xfrm>
            <a:off x="5655732" y="5824022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Makes datasets from the tensor objects</a:t>
            </a:r>
          </a:p>
        </p:txBody>
      </p:sp>
    </p:spTree>
    <p:extLst>
      <p:ext uri="{BB962C8B-B14F-4D97-AF65-F5344CB8AC3E}">
        <p14:creationId xmlns:p14="http://schemas.microsoft.com/office/powerpoint/2010/main" val="3196880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CDM </a:t>
            </a:r>
            <a:r>
              <a:rPr lang="en-US" b="1" dirty="0" err="1"/>
              <a:t>datasetmaker</a:t>
            </a:r>
            <a:endParaRPr lang="en-US" b="1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F8CBBB5-8FF0-E34C-BC8F-9CDA871AB003}"/>
              </a:ext>
            </a:extLst>
          </p:cNvPr>
          <p:cNvCxnSpPr>
            <a:cxnSpLocks/>
          </p:cNvCxnSpPr>
          <p:nvPr/>
        </p:nvCxnSpPr>
        <p:spPr>
          <a:xfrm>
            <a:off x="1085543" y="2783952"/>
            <a:ext cx="0" cy="586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CD1FDCC-257E-4540-851C-556D58548574}"/>
              </a:ext>
            </a:extLst>
          </p:cNvPr>
          <p:cNvCxnSpPr>
            <a:cxnSpLocks/>
          </p:cNvCxnSpPr>
          <p:nvPr/>
        </p:nvCxnSpPr>
        <p:spPr>
          <a:xfrm flipH="1">
            <a:off x="1085544" y="3063962"/>
            <a:ext cx="680812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97BC526-5E5F-E745-9416-A6028775C009}"/>
              </a:ext>
            </a:extLst>
          </p:cNvPr>
          <p:cNvCxnSpPr>
            <a:cxnSpLocks/>
          </p:cNvCxnSpPr>
          <p:nvPr/>
        </p:nvCxnSpPr>
        <p:spPr>
          <a:xfrm>
            <a:off x="4873794" y="2783952"/>
            <a:ext cx="0" cy="586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DA88AF-FD1F-D442-A406-41600DA8D84F}"/>
              </a:ext>
            </a:extLst>
          </p:cNvPr>
          <p:cNvCxnSpPr>
            <a:cxnSpLocks/>
          </p:cNvCxnSpPr>
          <p:nvPr/>
        </p:nvCxnSpPr>
        <p:spPr>
          <a:xfrm>
            <a:off x="6012219" y="2783952"/>
            <a:ext cx="0" cy="586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E6B7849-9FBB-814C-8C0A-66189C7FC9DC}"/>
              </a:ext>
            </a:extLst>
          </p:cNvPr>
          <p:cNvCxnSpPr>
            <a:cxnSpLocks/>
          </p:cNvCxnSpPr>
          <p:nvPr/>
        </p:nvCxnSpPr>
        <p:spPr>
          <a:xfrm>
            <a:off x="7893666" y="2783952"/>
            <a:ext cx="0" cy="586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4C8B6FA2-8553-F140-A949-7C7215732D43}"/>
              </a:ext>
            </a:extLst>
          </p:cNvPr>
          <p:cNvSpPr/>
          <p:nvPr/>
        </p:nvSpPr>
        <p:spPr>
          <a:xfrm>
            <a:off x="344151" y="3370751"/>
            <a:ext cx="1517900" cy="82717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Feature Observation Start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F6FC0C9-312E-754C-AB29-A53AA0ECB75D}"/>
              </a:ext>
            </a:extLst>
          </p:cNvPr>
          <p:cNvSpPr/>
          <p:nvPr/>
        </p:nvSpPr>
        <p:spPr>
          <a:xfrm>
            <a:off x="4114844" y="3370751"/>
            <a:ext cx="1517900" cy="82717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Feature Observation End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DCCFA97-947D-AF4D-AEC4-6A1A9C0313F8}"/>
              </a:ext>
            </a:extLst>
          </p:cNvPr>
          <p:cNvSpPr/>
          <p:nvPr/>
        </p:nvSpPr>
        <p:spPr>
          <a:xfrm>
            <a:off x="5278208" y="3373589"/>
            <a:ext cx="1517900" cy="82717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Outcome Observation Start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A8745CE-4B3A-874E-A2DB-B86970F5D50E}"/>
              </a:ext>
            </a:extLst>
          </p:cNvPr>
          <p:cNvSpPr/>
          <p:nvPr/>
        </p:nvSpPr>
        <p:spPr>
          <a:xfrm>
            <a:off x="7150644" y="3374682"/>
            <a:ext cx="1517900" cy="82717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Outcome Observation End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D56C2A-459D-1D41-83BB-CB8D28A9ABAA}"/>
              </a:ext>
            </a:extLst>
          </p:cNvPr>
          <p:cNvSpPr/>
          <p:nvPr/>
        </p:nvSpPr>
        <p:spPr>
          <a:xfrm>
            <a:off x="5962341" y="2048136"/>
            <a:ext cx="1656934" cy="60027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Index date</a:t>
            </a:r>
          </a:p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for PAT_NO_001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939934-F56B-364C-9633-908F6D002CD7}"/>
              </a:ext>
            </a:extLst>
          </p:cNvPr>
          <p:cNvSpPr txBox="1"/>
          <p:nvPr/>
        </p:nvSpPr>
        <p:spPr>
          <a:xfrm>
            <a:off x="6628106" y="2783952"/>
            <a:ext cx="349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x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79244A2-A577-C84B-82B8-DA92A136B368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6790808" y="2648410"/>
            <a:ext cx="0" cy="2736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9592FEC-B3BD-7348-AB32-4BBD8193C03A}"/>
              </a:ext>
            </a:extLst>
          </p:cNvPr>
          <p:cNvSpPr txBox="1"/>
          <p:nvPr/>
        </p:nvSpPr>
        <p:spPr>
          <a:xfrm>
            <a:off x="4399276" y="2783952"/>
            <a:ext cx="349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6D016A-E002-9D40-BE20-284D20469488}"/>
              </a:ext>
            </a:extLst>
          </p:cNvPr>
          <p:cNvSpPr txBox="1"/>
          <p:nvPr/>
        </p:nvSpPr>
        <p:spPr>
          <a:xfrm>
            <a:off x="3939956" y="2783952"/>
            <a:ext cx="349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9029FA7-9CE1-2147-9EF7-AE6C3D00FE8D}"/>
              </a:ext>
            </a:extLst>
          </p:cNvPr>
          <p:cNvSpPr txBox="1"/>
          <p:nvPr/>
        </p:nvSpPr>
        <p:spPr>
          <a:xfrm>
            <a:off x="3750286" y="2783952"/>
            <a:ext cx="349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B3D1C93-6AEA-AF45-BD18-1FC99A5C9BBF}"/>
              </a:ext>
            </a:extLst>
          </p:cNvPr>
          <p:cNvSpPr txBox="1"/>
          <p:nvPr/>
        </p:nvSpPr>
        <p:spPr>
          <a:xfrm>
            <a:off x="1123206" y="2783952"/>
            <a:ext cx="349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B2556EC-5982-4643-938A-00546FF192B9}"/>
              </a:ext>
            </a:extLst>
          </p:cNvPr>
          <p:cNvSpPr txBox="1"/>
          <p:nvPr/>
        </p:nvSpPr>
        <p:spPr>
          <a:xfrm>
            <a:off x="1652048" y="2783952"/>
            <a:ext cx="349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2D2F8C6-DF8C-D846-9B18-B06B141A4329}"/>
              </a:ext>
            </a:extLst>
          </p:cNvPr>
          <p:cNvSpPr txBox="1"/>
          <p:nvPr/>
        </p:nvSpPr>
        <p:spPr>
          <a:xfrm>
            <a:off x="2611406" y="2783952"/>
            <a:ext cx="439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C422D5C-FD3B-9E4B-B8F9-54A9931DBA9B}"/>
              </a:ext>
            </a:extLst>
          </p:cNvPr>
          <p:cNvSpPr/>
          <p:nvPr/>
        </p:nvSpPr>
        <p:spPr>
          <a:xfrm>
            <a:off x="3812117" y="2048136"/>
            <a:ext cx="1517900" cy="60027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Latest visit</a:t>
            </a:r>
          </a:p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of PAT_NO_001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8409AAF-C3D1-0942-913A-BCC428107005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4571067" y="2648410"/>
            <a:ext cx="0" cy="2748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FB8A2A40-C5A2-FF45-BF27-51A6040900D9}"/>
              </a:ext>
            </a:extLst>
          </p:cNvPr>
          <p:cNvSpPr/>
          <p:nvPr/>
        </p:nvSpPr>
        <p:spPr>
          <a:xfrm>
            <a:off x="537213" y="2043673"/>
            <a:ext cx="1517900" cy="60027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First visit</a:t>
            </a:r>
          </a:p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of PAT_NO_001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3563422-58C0-C343-8419-F2FD706487F4}"/>
              </a:ext>
            </a:extLst>
          </p:cNvPr>
          <p:cNvCxnSpPr>
            <a:cxnSpLocks/>
            <a:stCxn id="51" idx="2"/>
          </p:cNvCxnSpPr>
          <p:nvPr/>
        </p:nvCxnSpPr>
        <p:spPr>
          <a:xfrm>
            <a:off x="1296163" y="2643947"/>
            <a:ext cx="0" cy="2748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3E11F16-49C0-0A49-9D3F-AEDA7D2C2131}"/>
              </a:ext>
            </a:extLst>
          </p:cNvPr>
          <p:cNvCxnSpPr>
            <a:cxnSpLocks/>
          </p:cNvCxnSpPr>
          <p:nvPr/>
        </p:nvCxnSpPr>
        <p:spPr>
          <a:xfrm>
            <a:off x="2179818" y="4428486"/>
            <a:ext cx="0" cy="586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45DDC96F-BB55-4C4F-B14D-55D75C3A4314}"/>
              </a:ext>
            </a:extLst>
          </p:cNvPr>
          <p:cNvCxnSpPr>
            <a:cxnSpLocks/>
          </p:cNvCxnSpPr>
          <p:nvPr/>
        </p:nvCxnSpPr>
        <p:spPr>
          <a:xfrm flipH="1">
            <a:off x="2194560" y="4712653"/>
            <a:ext cx="2676228" cy="0"/>
          </a:xfrm>
          <a:prstGeom prst="line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B4129BE-F92E-E345-8F82-87B25D0EAAF9}"/>
              </a:ext>
            </a:extLst>
          </p:cNvPr>
          <p:cNvCxnSpPr>
            <a:cxnSpLocks/>
          </p:cNvCxnSpPr>
          <p:nvPr/>
        </p:nvCxnSpPr>
        <p:spPr>
          <a:xfrm>
            <a:off x="4870788" y="4428486"/>
            <a:ext cx="0" cy="586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6BEA78B4-CF60-DD46-9DFA-5D503C3DD906}"/>
              </a:ext>
            </a:extLst>
          </p:cNvPr>
          <p:cNvSpPr/>
          <p:nvPr/>
        </p:nvSpPr>
        <p:spPr>
          <a:xfrm>
            <a:off x="2631970" y="4121612"/>
            <a:ext cx="1786667" cy="60027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>
                <a:solidFill>
                  <a:sysClr val="windowText" lastClr="000000"/>
                </a:solidFill>
              </a:rPr>
              <a:t>Max_time_step</a:t>
            </a:r>
            <a:r>
              <a:rPr lang="en-US" sz="1600" b="1" dirty="0">
                <a:solidFill>
                  <a:sysClr val="windowText" lastClr="000000"/>
                </a:solidFill>
              </a:rPr>
              <a:t> (Number of visits)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117F6E7-882A-224C-85ED-E7E168AEFF33}"/>
              </a:ext>
            </a:extLst>
          </p:cNvPr>
          <p:cNvSpPr/>
          <p:nvPr/>
        </p:nvSpPr>
        <p:spPr>
          <a:xfrm>
            <a:off x="2179818" y="5621674"/>
            <a:ext cx="2690970" cy="6002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Feature data</a:t>
            </a:r>
          </a:p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of PAT_NO_001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1A60D7C-DBB5-7044-BCDA-074BABCFDAE0}"/>
              </a:ext>
            </a:extLst>
          </p:cNvPr>
          <p:cNvSpPr/>
          <p:nvPr/>
        </p:nvSpPr>
        <p:spPr>
          <a:xfrm>
            <a:off x="6012219" y="5621674"/>
            <a:ext cx="1881447" cy="6002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Label ([0, 1])</a:t>
            </a:r>
          </a:p>
          <a:p>
            <a:pPr algn="ctr"/>
            <a:r>
              <a:rPr lang="en-US" sz="1600" b="1" dirty="0">
                <a:solidFill>
                  <a:sysClr val="windowText" lastClr="000000"/>
                </a:solidFill>
              </a:rPr>
              <a:t>of PAT_NO_001</a:t>
            </a:r>
          </a:p>
        </p:txBody>
      </p:sp>
    </p:spTree>
    <p:extLst>
      <p:ext uri="{BB962C8B-B14F-4D97-AF65-F5344CB8AC3E}">
        <p14:creationId xmlns:p14="http://schemas.microsoft.com/office/powerpoint/2010/main" val="2602893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CDM </a:t>
            </a:r>
            <a:r>
              <a:rPr lang="en-US" b="1" dirty="0" err="1"/>
              <a:t>datasetmaker</a:t>
            </a:r>
            <a:r>
              <a:rPr lang="en-US" b="1" dirty="0"/>
              <a:t>: datasets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BE58DD-8DA1-DC44-B469-94964E44BAF4}"/>
              </a:ext>
            </a:extLst>
          </p:cNvPr>
          <p:cNvSpPr/>
          <p:nvPr/>
        </p:nvSpPr>
        <p:spPr>
          <a:xfrm>
            <a:off x="855133" y="3051453"/>
            <a:ext cx="2740853" cy="151208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Train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93D7CB-E634-AF4B-B446-5ADCDB45A284}"/>
              </a:ext>
            </a:extLst>
          </p:cNvPr>
          <p:cNvSpPr/>
          <p:nvPr/>
        </p:nvSpPr>
        <p:spPr>
          <a:xfrm>
            <a:off x="376765" y="1944959"/>
            <a:ext cx="3500967" cy="44812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Datatsets</a:t>
            </a:r>
            <a:r>
              <a:rPr lang="en-US" b="1" dirty="0">
                <a:solidFill>
                  <a:sysClr val="windowText" lastClr="000000"/>
                </a:solidFill>
              </a:rPr>
              <a:t> Object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6ED9E7-D0C2-604E-8BFF-BE493F3E44D5}"/>
              </a:ext>
            </a:extLst>
          </p:cNvPr>
          <p:cNvSpPr/>
          <p:nvPr/>
        </p:nvSpPr>
        <p:spPr>
          <a:xfrm>
            <a:off x="855132" y="2462422"/>
            <a:ext cx="2740853" cy="4235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Info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F007058-6768-FB44-907A-6B8100E2489F}"/>
              </a:ext>
            </a:extLst>
          </p:cNvPr>
          <p:cNvSpPr/>
          <p:nvPr/>
        </p:nvSpPr>
        <p:spPr>
          <a:xfrm>
            <a:off x="855132" y="4725223"/>
            <a:ext cx="2740853" cy="151208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Test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DB1D5D9-6879-124A-8349-3466998DCB77}"/>
              </a:ext>
            </a:extLst>
          </p:cNvPr>
          <p:cNvSpPr/>
          <p:nvPr/>
        </p:nvSpPr>
        <p:spPr>
          <a:xfrm>
            <a:off x="1574801" y="3468826"/>
            <a:ext cx="1828798" cy="4235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train-target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0DC0D1C-0C6B-1D45-9892-AFF5721C45D0}"/>
              </a:ext>
            </a:extLst>
          </p:cNvPr>
          <p:cNvSpPr/>
          <p:nvPr/>
        </p:nvSpPr>
        <p:spPr>
          <a:xfrm>
            <a:off x="1574801" y="4009096"/>
            <a:ext cx="1828798" cy="4235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train-comparator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6C41AD1-BACE-1641-8A54-A78BE4983222}"/>
              </a:ext>
            </a:extLst>
          </p:cNvPr>
          <p:cNvSpPr/>
          <p:nvPr/>
        </p:nvSpPr>
        <p:spPr>
          <a:xfrm>
            <a:off x="1574803" y="5129761"/>
            <a:ext cx="1828798" cy="4235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test-target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57E51C-0293-1D45-B96D-7424D9E129C7}"/>
              </a:ext>
            </a:extLst>
          </p:cNvPr>
          <p:cNvSpPr/>
          <p:nvPr/>
        </p:nvSpPr>
        <p:spPr>
          <a:xfrm>
            <a:off x="1574803" y="5670031"/>
            <a:ext cx="1828798" cy="4235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test-comparator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F224E8-3DC7-D04B-B748-A4A3CB8641BE}"/>
              </a:ext>
            </a:extLst>
          </p:cNvPr>
          <p:cNvSpPr txBox="1"/>
          <p:nvPr/>
        </p:nvSpPr>
        <p:spPr>
          <a:xfrm>
            <a:off x="4597400" y="2057400"/>
            <a:ext cx="4114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Function: </a:t>
            </a:r>
            <a:r>
              <a:rPr lang="en-US" dirty="0" err="1"/>
              <a:t>next_batch</a:t>
            </a:r>
            <a:r>
              <a:rPr lang="en-US" dirty="0"/>
              <a:t>(BATCH_SIZE, RATIO)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pid_list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seq_data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labels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demo_data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seq_len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RATIO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traget_batch_size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BATCH_SIZE / (1+RATIO)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comparator_batch_size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BATCH_SIZE - </a:t>
            </a:r>
            <a:r>
              <a:rPr lang="en-US" dirty="0" err="1"/>
              <a:t>traget_batch_size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479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Medterm2vec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D201D6-2B30-0A4A-99D2-3FB8ABE6F7AF}"/>
              </a:ext>
            </a:extLst>
          </p:cNvPr>
          <p:cNvSpPr/>
          <p:nvPr/>
        </p:nvSpPr>
        <p:spPr>
          <a:xfrm>
            <a:off x="1921932" y="1799962"/>
            <a:ext cx="2057398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EMB_CONFIG.txt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BF6F04-0DEE-5241-AA8F-F78D3A30EC91}"/>
              </a:ext>
            </a:extLst>
          </p:cNvPr>
          <p:cNvSpPr/>
          <p:nvPr/>
        </p:nvSpPr>
        <p:spPr>
          <a:xfrm>
            <a:off x="1405468" y="2713057"/>
            <a:ext cx="3606798" cy="145996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Get_emb_datasets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BE58DD-8DA1-DC44-B469-94964E44BAF4}"/>
              </a:ext>
            </a:extLst>
          </p:cNvPr>
          <p:cNvSpPr/>
          <p:nvPr/>
        </p:nvSpPr>
        <p:spPr>
          <a:xfrm>
            <a:off x="1921932" y="3126314"/>
            <a:ext cx="291253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edge_extractor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53AF37-F4DF-EB43-AB06-E0ABE1248403}"/>
              </a:ext>
            </a:extLst>
          </p:cNvPr>
          <p:cNvSpPr/>
          <p:nvPr/>
        </p:nvSpPr>
        <p:spPr>
          <a:xfrm>
            <a:off x="1921932" y="4427288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Build models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93D7CB-E634-AF4B-B446-5ADCDB45A284}"/>
              </a:ext>
            </a:extLst>
          </p:cNvPr>
          <p:cNvSpPr/>
          <p:nvPr/>
        </p:nvSpPr>
        <p:spPr>
          <a:xfrm>
            <a:off x="1921932" y="5934088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Get results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209F2F-CD15-B14B-96EE-1E208F56CC4C}"/>
              </a:ext>
            </a:extLst>
          </p:cNvPr>
          <p:cNvSpPr/>
          <p:nvPr/>
        </p:nvSpPr>
        <p:spPr>
          <a:xfrm>
            <a:off x="245533" y="1655235"/>
            <a:ext cx="4995334" cy="69849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ysClr val="windowText" lastClr="000000"/>
                </a:solidFill>
              </a:rPr>
              <a:t>CONFIG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4183127-6262-814E-B019-DEAD5AC47183}"/>
              </a:ext>
            </a:extLst>
          </p:cNvPr>
          <p:cNvSpPr/>
          <p:nvPr/>
        </p:nvSpPr>
        <p:spPr>
          <a:xfrm>
            <a:off x="245533" y="2566990"/>
            <a:ext cx="4995334" cy="393540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ysClr val="windowText" lastClr="000000"/>
                </a:solidFill>
              </a:rPr>
              <a:t>PIPELINE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73DC2C-6CDB-7549-8939-98B23D596A10}"/>
              </a:ext>
            </a:extLst>
          </p:cNvPr>
          <p:cNvSpPr/>
          <p:nvPr/>
        </p:nvSpPr>
        <p:spPr>
          <a:xfrm>
            <a:off x="5655729" y="1799962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Config. files for the embedding process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50331E-267F-6143-A8FE-F1BB210BC14E}"/>
              </a:ext>
            </a:extLst>
          </p:cNvPr>
          <p:cNvSpPr/>
          <p:nvPr/>
        </p:nvSpPr>
        <p:spPr>
          <a:xfrm>
            <a:off x="5655729" y="3121304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Extracting edge </a:t>
            </a:r>
            <a:r>
              <a:rPr lang="en-US" sz="1400" b="1" dirty="0" err="1">
                <a:solidFill>
                  <a:sysClr val="windowText" lastClr="000000"/>
                </a:solidFill>
              </a:rPr>
              <a:t>informations</a:t>
            </a:r>
            <a:r>
              <a:rPr lang="en-US" sz="1400" b="1" dirty="0">
                <a:solidFill>
                  <a:sysClr val="windowText" lastClr="000000"/>
                </a:solidFill>
              </a:rPr>
              <a:t> from </a:t>
            </a:r>
            <a:r>
              <a:rPr lang="en-US" sz="1400" b="1" dirty="0" err="1">
                <a:solidFill>
                  <a:sysClr val="windowText" lastClr="000000"/>
                </a:solidFill>
              </a:rPr>
              <a:t>seq_data</a:t>
            </a:r>
            <a:endParaRPr 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7D32E-48E7-2844-84E4-A7DC0E4458C3}"/>
              </a:ext>
            </a:extLst>
          </p:cNvPr>
          <p:cNvSpPr/>
          <p:nvPr/>
        </p:nvSpPr>
        <p:spPr>
          <a:xfrm>
            <a:off x="5655728" y="4428883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Building multiple models from the hyper-parameter grids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08F6D8-7A9C-FE46-8315-66E7B5A4A83F}"/>
              </a:ext>
            </a:extLst>
          </p:cNvPr>
          <p:cNvSpPr/>
          <p:nvPr/>
        </p:nvSpPr>
        <p:spPr>
          <a:xfrm>
            <a:off x="5655728" y="5189952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Training all models and reporting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158F96-39CA-954F-B4A1-7DEF2BAE0039}"/>
              </a:ext>
            </a:extLst>
          </p:cNvPr>
          <p:cNvSpPr/>
          <p:nvPr/>
        </p:nvSpPr>
        <p:spPr>
          <a:xfrm>
            <a:off x="5655732" y="5934088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Dumping the embedding results for each models except the ones with </a:t>
            </a:r>
            <a:r>
              <a:rPr lang="en-US" sz="1400" b="1" dirty="0" err="1">
                <a:solidFill>
                  <a:sysClr val="windowText" lastClr="000000"/>
                </a:solidFill>
              </a:rPr>
              <a:t>NaN</a:t>
            </a:r>
            <a:r>
              <a:rPr lang="en-US" sz="1400" b="1" dirty="0">
                <a:solidFill>
                  <a:sysClr val="windowText" lastClr="000000"/>
                </a:solidFill>
              </a:rPr>
              <a:t> data.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2BCCFA-D007-B240-A615-C93E68CC6A51}"/>
              </a:ext>
            </a:extLst>
          </p:cNvPr>
          <p:cNvSpPr/>
          <p:nvPr/>
        </p:nvSpPr>
        <p:spPr>
          <a:xfrm>
            <a:off x="1921932" y="3625064"/>
            <a:ext cx="291253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Graph_Dataset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F275905-6553-774D-904D-7E192D5B44EA}"/>
              </a:ext>
            </a:extLst>
          </p:cNvPr>
          <p:cNvSpPr/>
          <p:nvPr/>
        </p:nvSpPr>
        <p:spPr>
          <a:xfrm>
            <a:off x="5655728" y="3625064"/>
            <a:ext cx="3259667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ysClr val="windowText" lastClr="000000"/>
                </a:solidFill>
              </a:rPr>
              <a:t>Makes datasets for the embedding model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03CFDE-F684-5440-AD0C-5E39E48737D5}"/>
              </a:ext>
            </a:extLst>
          </p:cNvPr>
          <p:cNvSpPr/>
          <p:nvPr/>
        </p:nvSpPr>
        <p:spPr>
          <a:xfrm>
            <a:off x="1921932" y="5189952"/>
            <a:ext cx="3090333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Train models</a:t>
            </a:r>
          </a:p>
        </p:txBody>
      </p:sp>
    </p:spTree>
    <p:extLst>
      <p:ext uri="{BB962C8B-B14F-4D97-AF65-F5344CB8AC3E}">
        <p14:creationId xmlns:p14="http://schemas.microsoft.com/office/powerpoint/2010/main" val="3903487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7">
            <a:extLst>
              <a:ext uri="{FF2B5EF4-FFF2-40B4-BE49-F238E27FC236}">
                <a16:creationId xmlns:a16="http://schemas.microsoft.com/office/drawing/2014/main" id="{C1F7A323-69E4-F544-8DF8-3D20F8227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02733"/>
          </a:xfrm>
          <a:prstGeom prst="rect">
            <a:avLst/>
          </a:prstGeom>
          <a:gradFill rotWithShape="0">
            <a:gsLst>
              <a:gs pos="0">
                <a:srgbClr val="20425A"/>
              </a:gs>
              <a:gs pos="44000">
                <a:srgbClr val="20425A"/>
              </a:gs>
              <a:gs pos="55000">
                <a:srgbClr val="EB6622"/>
              </a:gs>
              <a:gs pos="100000">
                <a:srgbClr val="FCCB10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 b="1" dirty="0">
                <a:solidFill>
                  <a:srgbClr val="FFFFFF"/>
                </a:solidFill>
              </a:rPr>
              <a:t> Package </a:t>
            </a:r>
            <a:r>
              <a:rPr lang="en-US" altLang="en-US" sz="4400" b="1" dirty="0" err="1">
                <a:solidFill>
                  <a:srgbClr val="FFFFFF"/>
                </a:solidFill>
              </a:rPr>
              <a:t>Desc</a:t>
            </a:r>
            <a:r>
              <a:rPr lang="en-US" altLang="en-US" sz="4400" b="1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60A5D2-8EFA-FC43-B489-A5DD3DBD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0"/>
            <a:ext cx="7886700" cy="801689"/>
          </a:xfrm>
        </p:spPr>
        <p:txBody>
          <a:bodyPr/>
          <a:lstStyle/>
          <a:p>
            <a:r>
              <a:rPr lang="en-US" b="1" dirty="0"/>
              <a:t>Medterm2vec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FDD5D8-2F31-804B-A681-CDB0B3EE760D}"/>
              </a:ext>
            </a:extLst>
          </p:cNvPr>
          <p:cNvSpPr/>
          <p:nvPr/>
        </p:nvSpPr>
        <p:spPr>
          <a:xfrm>
            <a:off x="628650" y="2432048"/>
            <a:ext cx="311150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A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CD0C25-4C34-714C-895E-DA70EE4009D5}"/>
              </a:ext>
            </a:extLst>
          </p:cNvPr>
          <p:cNvSpPr/>
          <p:nvPr/>
        </p:nvSpPr>
        <p:spPr>
          <a:xfrm>
            <a:off x="1170517" y="2432048"/>
            <a:ext cx="311150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B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B58C72C-9A8B-7E4B-BF29-991279302923}"/>
              </a:ext>
            </a:extLst>
          </p:cNvPr>
          <p:cNvSpPr/>
          <p:nvPr/>
        </p:nvSpPr>
        <p:spPr>
          <a:xfrm>
            <a:off x="1712384" y="2432048"/>
            <a:ext cx="311150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C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D42EC1-F647-F544-9DC8-9DA8E8991404}"/>
              </a:ext>
            </a:extLst>
          </p:cNvPr>
          <p:cNvSpPr/>
          <p:nvPr/>
        </p:nvSpPr>
        <p:spPr>
          <a:xfrm>
            <a:off x="2254251" y="2432048"/>
            <a:ext cx="311150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813C23-9719-2340-85F6-3682490B1895}"/>
              </a:ext>
            </a:extLst>
          </p:cNvPr>
          <p:cNvSpPr/>
          <p:nvPr/>
        </p:nvSpPr>
        <p:spPr>
          <a:xfrm>
            <a:off x="2796118" y="2432048"/>
            <a:ext cx="311150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46EBC9-3006-044F-A459-080374FD69CC}"/>
              </a:ext>
            </a:extLst>
          </p:cNvPr>
          <p:cNvSpPr/>
          <p:nvPr/>
        </p:nvSpPr>
        <p:spPr>
          <a:xfrm>
            <a:off x="3337985" y="2432048"/>
            <a:ext cx="311150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F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C059D1-D88B-F043-86C8-24384CB42F9F}"/>
              </a:ext>
            </a:extLst>
          </p:cNvPr>
          <p:cNvSpPr/>
          <p:nvPr/>
        </p:nvSpPr>
        <p:spPr>
          <a:xfrm>
            <a:off x="3879852" y="2432048"/>
            <a:ext cx="311150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G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DC29427-3D31-2747-A068-1286383BD281}"/>
              </a:ext>
            </a:extLst>
          </p:cNvPr>
          <p:cNvSpPr/>
          <p:nvPr/>
        </p:nvSpPr>
        <p:spPr>
          <a:xfrm>
            <a:off x="2023534" y="3399094"/>
            <a:ext cx="793749" cy="58870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ysClr val="windowText" lastClr="000000"/>
                </a:solidFill>
              </a:rPr>
              <a:t>Source </a:t>
            </a:r>
          </a:p>
          <a:p>
            <a:r>
              <a:rPr lang="en-US" sz="1600" b="1" dirty="0">
                <a:solidFill>
                  <a:sysClr val="windowText" lastClr="000000"/>
                </a:solidFill>
              </a:rPr>
              <a:t>cursor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3FB9E13-8E4C-B745-901D-E5C41B5D8521}"/>
              </a:ext>
            </a:extLst>
          </p:cNvPr>
          <p:cNvCxnSpPr>
            <a:cxnSpLocks/>
          </p:cNvCxnSpPr>
          <p:nvPr/>
        </p:nvCxnSpPr>
        <p:spPr>
          <a:xfrm>
            <a:off x="1068917" y="3399094"/>
            <a:ext cx="0" cy="586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E9CD851-A653-9F48-A902-16AECBA43850}"/>
              </a:ext>
            </a:extLst>
          </p:cNvPr>
          <p:cNvCxnSpPr>
            <a:cxnSpLocks/>
          </p:cNvCxnSpPr>
          <p:nvPr/>
        </p:nvCxnSpPr>
        <p:spPr>
          <a:xfrm flipH="1">
            <a:off x="1068917" y="3704042"/>
            <a:ext cx="9368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83B15F7-D491-7144-A766-635EDAFFFE2F}"/>
              </a:ext>
            </a:extLst>
          </p:cNvPr>
          <p:cNvCxnSpPr>
            <a:cxnSpLocks/>
          </p:cNvCxnSpPr>
          <p:nvPr/>
        </p:nvCxnSpPr>
        <p:spPr>
          <a:xfrm>
            <a:off x="3731686" y="3387546"/>
            <a:ext cx="0" cy="586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89B5B6B-ECFC-0F47-990A-EE92A11B4520}"/>
              </a:ext>
            </a:extLst>
          </p:cNvPr>
          <p:cNvCxnSpPr>
            <a:cxnSpLocks/>
          </p:cNvCxnSpPr>
          <p:nvPr/>
        </p:nvCxnSpPr>
        <p:spPr>
          <a:xfrm flipH="1">
            <a:off x="2817283" y="3692494"/>
            <a:ext cx="9368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28D50E13-CFB2-2C46-A584-05B061E174F0}"/>
              </a:ext>
            </a:extLst>
          </p:cNvPr>
          <p:cNvSpPr/>
          <p:nvPr/>
        </p:nvSpPr>
        <p:spPr>
          <a:xfrm>
            <a:off x="929217" y="4568558"/>
            <a:ext cx="793749" cy="58870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ysClr val="windowText" lastClr="000000"/>
                </a:solidFill>
              </a:rPr>
              <a:t>Target </a:t>
            </a:r>
          </a:p>
          <a:p>
            <a:r>
              <a:rPr lang="en-US" sz="1600" b="1" dirty="0">
                <a:solidFill>
                  <a:sysClr val="windowText" lastClr="000000"/>
                </a:solidFill>
              </a:rPr>
              <a:t>cursor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B776ED1-9804-D04C-9E70-AF91FA6334EB}"/>
              </a:ext>
            </a:extLst>
          </p:cNvPr>
          <p:cNvSpPr/>
          <p:nvPr/>
        </p:nvSpPr>
        <p:spPr>
          <a:xfrm>
            <a:off x="2554818" y="5542225"/>
            <a:ext cx="793749" cy="58870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ysClr val="windowText" lastClr="000000"/>
                </a:solidFill>
              </a:rPr>
              <a:t>Target </a:t>
            </a:r>
          </a:p>
          <a:p>
            <a:r>
              <a:rPr lang="en-US" sz="1600" b="1" dirty="0">
                <a:solidFill>
                  <a:sysClr val="windowText" lastClr="000000"/>
                </a:solidFill>
              </a:rPr>
              <a:t>cursor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54248B8-E308-BA42-8264-5ADE60A52554}"/>
              </a:ext>
            </a:extLst>
          </p:cNvPr>
          <p:cNvCxnSpPr>
            <a:cxnSpLocks/>
            <a:stCxn id="32" idx="0"/>
            <a:endCxn id="28" idx="2"/>
          </p:cNvCxnSpPr>
          <p:nvPr/>
        </p:nvCxnSpPr>
        <p:spPr>
          <a:xfrm flipH="1" flipV="1">
            <a:off x="2409826" y="2849558"/>
            <a:ext cx="10583" cy="5495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7C0C2B0-159E-E147-9AED-DB1FF96A2177}"/>
              </a:ext>
            </a:extLst>
          </p:cNvPr>
          <p:cNvCxnSpPr>
            <a:cxnSpLocks/>
            <a:stCxn id="37" idx="0"/>
          </p:cNvCxnSpPr>
          <p:nvPr/>
        </p:nvCxnSpPr>
        <p:spPr>
          <a:xfrm flipH="1" flipV="1">
            <a:off x="1315510" y="2849558"/>
            <a:ext cx="10582" cy="1719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BF38659-EB0F-9C40-BCCA-93195ACDA830}"/>
              </a:ext>
            </a:extLst>
          </p:cNvPr>
          <p:cNvCxnSpPr>
            <a:cxnSpLocks/>
            <a:stCxn id="38" idx="0"/>
          </p:cNvCxnSpPr>
          <p:nvPr/>
        </p:nvCxnSpPr>
        <p:spPr>
          <a:xfrm flipH="1" flipV="1">
            <a:off x="2941111" y="2849559"/>
            <a:ext cx="10582" cy="2692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806DB1CF-578C-5E40-950F-E148D24D6C9B}"/>
              </a:ext>
            </a:extLst>
          </p:cNvPr>
          <p:cNvSpPr/>
          <p:nvPr/>
        </p:nvSpPr>
        <p:spPr>
          <a:xfrm>
            <a:off x="4972295" y="244262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Source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9F6BA63-71A2-C34A-9986-2B44767FF4A2}"/>
              </a:ext>
            </a:extLst>
          </p:cNvPr>
          <p:cNvSpPr/>
          <p:nvPr/>
        </p:nvSpPr>
        <p:spPr>
          <a:xfrm>
            <a:off x="5952311" y="244262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Target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36C129F-7579-8F40-A6C0-D468E2B0B55A}"/>
              </a:ext>
            </a:extLst>
          </p:cNvPr>
          <p:cNvSpPr/>
          <p:nvPr/>
        </p:nvSpPr>
        <p:spPr>
          <a:xfrm>
            <a:off x="6932326" y="2442629"/>
            <a:ext cx="1830917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Value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0D28065-B03C-5546-A646-21DFF21E7F28}"/>
              </a:ext>
            </a:extLst>
          </p:cNvPr>
          <p:cNvSpPr/>
          <p:nvPr/>
        </p:nvSpPr>
        <p:spPr>
          <a:xfrm>
            <a:off x="4972295" y="286013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…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A20A763-0DF6-B74B-9535-F93BA9C29730}"/>
              </a:ext>
            </a:extLst>
          </p:cNvPr>
          <p:cNvSpPr/>
          <p:nvPr/>
        </p:nvSpPr>
        <p:spPr>
          <a:xfrm>
            <a:off x="5952311" y="286013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…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60B0467-86E9-0A46-8AF1-2FB034CE4094}"/>
              </a:ext>
            </a:extLst>
          </p:cNvPr>
          <p:cNvSpPr/>
          <p:nvPr/>
        </p:nvSpPr>
        <p:spPr>
          <a:xfrm>
            <a:off x="6932326" y="2860139"/>
            <a:ext cx="1830917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…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47E0218-4DF2-8949-91DC-C3EA31541005}"/>
              </a:ext>
            </a:extLst>
          </p:cNvPr>
          <p:cNvSpPr/>
          <p:nvPr/>
        </p:nvSpPr>
        <p:spPr>
          <a:xfrm>
            <a:off x="4972295" y="327764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D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FA3FB07-D59D-9E41-8D8F-048FF2A2F907}"/>
              </a:ext>
            </a:extLst>
          </p:cNvPr>
          <p:cNvSpPr/>
          <p:nvPr/>
        </p:nvSpPr>
        <p:spPr>
          <a:xfrm>
            <a:off x="5952311" y="327764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B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FA476A1-321E-F646-8A4C-6799AD0DA1BF}"/>
              </a:ext>
            </a:extLst>
          </p:cNvPr>
          <p:cNvSpPr/>
          <p:nvPr/>
        </p:nvSpPr>
        <p:spPr>
          <a:xfrm>
            <a:off x="6932326" y="3277649"/>
            <a:ext cx="1830917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Pre_value</a:t>
            </a:r>
            <a:r>
              <a:rPr lang="en-US" b="1" dirty="0">
                <a:solidFill>
                  <a:sysClr val="windowText" lastClr="000000"/>
                </a:solidFill>
              </a:rPr>
              <a:t> + 1/2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A88FB72-04AF-3D4D-A457-AF0D31D1AE01}"/>
              </a:ext>
            </a:extLst>
          </p:cNvPr>
          <p:cNvSpPr/>
          <p:nvPr/>
        </p:nvSpPr>
        <p:spPr>
          <a:xfrm>
            <a:off x="4972295" y="369515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D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2D3085D-C12C-7E47-A685-9CFE1FCA914E}"/>
              </a:ext>
            </a:extLst>
          </p:cNvPr>
          <p:cNvSpPr/>
          <p:nvPr/>
        </p:nvSpPr>
        <p:spPr>
          <a:xfrm>
            <a:off x="5952311" y="369515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2608D77-01F5-824F-9DB7-EBB764251BE6}"/>
              </a:ext>
            </a:extLst>
          </p:cNvPr>
          <p:cNvSpPr/>
          <p:nvPr/>
        </p:nvSpPr>
        <p:spPr>
          <a:xfrm>
            <a:off x="6932326" y="3695159"/>
            <a:ext cx="1830917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ysClr val="windowText" lastClr="000000"/>
                </a:solidFill>
              </a:rPr>
              <a:t>Pre_value</a:t>
            </a:r>
            <a:r>
              <a:rPr lang="en-US" b="1" dirty="0">
                <a:solidFill>
                  <a:sysClr val="windowText" lastClr="000000"/>
                </a:solidFill>
              </a:rPr>
              <a:t> + 1/1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117C081-5B56-2E41-BCF4-5CB827B3501B}"/>
              </a:ext>
            </a:extLst>
          </p:cNvPr>
          <p:cNvSpPr/>
          <p:nvPr/>
        </p:nvSpPr>
        <p:spPr>
          <a:xfrm>
            <a:off x="4972295" y="411266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…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CC5553D-A091-0E4C-A71B-50AD373B5CAF}"/>
              </a:ext>
            </a:extLst>
          </p:cNvPr>
          <p:cNvSpPr/>
          <p:nvPr/>
        </p:nvSpPr>
        <p:spPr>
          <a:xfrm>
            <a:off x="5952311" y="4112669"/>
            <a:ext cx="980016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…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219DDF70-16CD-A64F-8D07-CD3D4E6DF1BF}"/>
              </a:ext>
            </a:extLst>
          </p:cNvPr>
          <p:cNvSpPr/>
          <p:nvPr/>
        </p:nvSpPr>
        <p:spPr>
          <a:xfrm>
            <a:off x="6932326" y="4112669"/>
            <a:ext cx="1830917" cy="4175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…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7E08BF9-9B02-B447-B8FE-ACDF7FCE206A}"/>
              </a:ext>
            </a:extLst>
          </p:cNvPr>
          <p:cNvSpPr/>
          <p:nvPr/>
        </p:nvSpPr>
        <p:spPr>
          <a:xfrm>
            <a:off x="5528978" y="1852613"/>
            <a:ext cx="2446622" cy="41751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Edge information</a:t>
            </a:r>
          </a:p>
        </p:txBody>
      </p:sp>
      <p:sp>
        <p:nvSpPr>
          <p:cNvPr id="69" name="Arc 68">
            <a:extLst>
              <a:ext uri="{FF2B5EF4-FFF2-40B4-BE49-F238E27FC236}">
                <a16:creationId xmlns:a16="http://schemas.microsoft.com/office/drawing/2014/main" id="{E2651B98-30AC-0E45-8DB4-AAAE7EED253E}"/>
              </a:ext>
            </a:extLst>
          </p:cNvPr>
          <p:cNvSpPr/>
          <p:nvPr/>
        </p:nvSpPr>
        <p:spPr>
          <a:xfrm>
            <a:off x="1110195" y="3486404"/>
            <a:ext cx="887941" cy="425426"/>
          </a:xfrm>
          <a:prstGeom prst="arc">
            <a:avLst>
              <a:gd name="adj1" fmla="val 10661856"/>
              <a:gd name="adj2" fmla="val 0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Arc 69">
            <a:extLst>
              <a:ext uri="{FF2B5EF4-FFF2-40B4-BE49-F238E27FC236}">
                <a16:creationId xmlns:a16="http://schemas.microsoft.com/office/drawing/2014/main" id="{82F4FC6D-189C-3C4A-A7CC-CB04AC774093}"/>
              </a:ext>
            </a:extLst>
          </p:cNvPr>
          <p:cNvSpPr/>
          <p:nvPr/>
        </p:nvSpPr>
        <p:spPr>
          <a:xfrm>
            <a:off x="2827047" y="3485167"/>
            <a:ext cx="887941" cy="425426"/>
          </a:xfrm>
          <a:prstGeom prst="arc">
            <a:avLst>
              <a:gd name="adj1" fmla="val 10661856"/>
              <a:gd name="adj2" fmla="val 0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C0B6783-D147-3443-A5D8-CFC989B97469}"/>
              </a:ext>
            </a:extLst>
          </p:cNvPr>
          <p:cNvSpPr txBox="1"/>
          <p:nvPr/>
        </p:nvSpPr>
        <p:spPr>
          <a:xfrm>
            <a:off x="1333502" y="3155060"/>
            <a:ext cx="51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①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086683-6016-2646-AFD7-D8467C40C7D5}"/>
              </a:ext>
            </a:extLst>
          </p:cNvPr>
          <p:cNvSpPr txBox="1"/>
          <p:nvPr/>
        </p:nvSpPr>
        <p:spPr>
          <a:xfrm>
            <a:off x="4855635" y="5124445"/>
            <a:ext cx="3907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① </a:t>
            </a:r>
            <a:r>
              <a:rPr lang="en-US" dirty="0" err="1"/>
              <a:t>left_context_size</a:t>
            </a:r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6EFE134-4DB6-124A-9AC4-E8F500BDABE7}"/>
              </a:ext>
            </a:extLst>
          </p:cNvPr>
          <p:cNvSpPr txBox="1"/>
          <p:nvPr/>
        </p:nvSpPr>
        <p:spPr>
          <a:xfrm>
            <a:off x="4855635" y="5718711"/>
            <a:ext cx="3907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② </a:t>
            </a:r>
            <a:r>
              <a:rPr lang="en-US" dirty="0" err="1"/>
              <a:t>right_context_size</a:t>
            </a:r>
            <a:endParaRPr 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D07CE8E-D7BA-1148-95EA-FB340AB2FC0D}"/>
              </a:ext>
            </a:extLst>
          </p:cNvPr>
          <p:cNvSpPr txBox="1"/>
          <p:nvPr/>
        </p:nvSpPr>
        <p:spPr>
          <a:xfrm>
            <a:off x="3010027" y="3154589"/>
            <a:ext cx="51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260136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1573</TotalTime>
  <Words>1035</Words>
  <Application>Microsoft Macintosh PowerPoint</Application>
  <PresentationFormat>On-screen Show (4:3)</PresentationFormat>
  <Paragraphs>308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ＭＳ Ｐゴシック</vt:lpstr>
      <vt:lpstr>Arial</vt:lpstr>
      <vt:lpstr>Calibri</vt:lpstr>
      <vt:lpstr>Calibri Light</vt:lpstr>
      <vt:lpstr>Office Theme</vt:lpstr>
      <vt:lpstr>PowerPoint Presentation</vt:lpstr>
      <vt:lpstr>What is it</vt:lpstr>
      <vt:lpstr>Packages</vt:lpstr>
      <vt:lpstr>Packages</vt:lpstr>
      <vt:lpstr>CDM datasetmaker</vt:lpstr>
      <vt:lpstr>CDM datasetmaker</vt:lpstr>
      <vt:lpstr>CDM datasetmaker: datasets</vt:lpstr>
      <vt:lpstr>Medterm2vec</vt:lpstr>
      <vt:lpstr>Medterm2vec</vt:lpstr>
      <vt:lpstr>Sequence analyzer</vt:lpstr>
      <vt:lpstr>Sequence analyzer</vt:lpstr>
      <vt:lpstr>Sequence analyzer: sequence layer</vt:lpstr>
      <vt:lpstr>Sequence analyzer: sequence layer</vt:lpstr>
      <vt:lpstr>Sequence analyzer; extra features</vt:lpstr>
      <vt:lpstr>Sequence analyzer; extra functions</vt:lpstr>
      <vt:lpstr>Sequence analyzer; reports</vt:lpstr>
      <vt:lpstr>Sequence analyzer; reports</vt:lpstr>
      <vt:lpstr>Sequence analyzer; reports</vt:lpstr>
      <vt:lpstr>Sequence analyzer; tensorboard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 Sanghyung</dc:creator>
  <cp:lastModifiedBy>Jin Sanghyung</cp:lastModifiedBy>
  <cp:revision>34</cp:revision>
  <dcterms:created xsi:type="dcterms:W3CDTF">2018-10-11T08:32:23Z</dcterms:created>
  <dcterms:modified xsi:type="dcterms:W3CDTF">2018-10-12T10:55:15Z</dcterms:modified>
</cp:coreProperties>
</file>

<file path=docProps/thumbnail.jpeg>
</file>